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7"/>
  </p:notesMasterIdLst>
  <p:sldIdLst>
    <p:sldId id="285" r:id="rId2"/>
    <p:sldId id="256" r:id="rId3"/>
    <p:sldId id="271" r:id="rId4"/>
    <p:sldId id="259" r:id="rId5"/>
    <p:sldId id="257" r:id="rId6"/>
    <p:sldId id="258" r:id="rId7"/>
    <p:sldId id="262" r:id="rId8"/>
    <p:sldId id="263" r:id="rId9"/>
    <p:sldId id="260" r:id="rId10"/>
    <p:sldId id="265" r:id="rId11"/>
    <p:sldId id="266" r:id="rId12"/>
    <p:sldId id="264" r:id="rId13"/>
    <p:sldId id="268" r:id="rId14"/>
    <p:sldId id="267" r:id="rId15"/>
    <p:sldId id="276" r:id="rId16"/>
    <p:sldId id="274" r:id="rId17"/>
    <p:sldId id="275" r:id="rId18"/>
    <p:sldId id="278" r:id="rId19"/>
    <p:sldId id="277" r:id="rId20"/>
    <p:sldId id="279" r:id="rId21"/>
    <p:sldId id="280" r:id="rId22"/>
    <p:sldId id="281" r:id="rId23"/>
    <p:sldId id="282" r:id="rId24"/>
    <p:sldId id="283" r:id="rId25"/>
    <p:sldId id="284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190A"/>
    <a:srgbClr val="12121C"/>
    <a:srgbClr val="6B39F7"/>
    <a:srgbClr val="47E9E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5657" autoAdjust="0"/>
    <p:restoredTop sz="94662" autoAdjust="0"/>
  </p:normalViewPr>
  <p:slideViewPr>
    <p:cSldViewPr>
      <p:cViewPr varScale="1">
        <p:scale>
          <a:sx n="73" d="100"/>
          <a:sy n="73" d="100"/>
        </p:scale>
        <p:origin x="-173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53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1392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2010г.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рождаемость</c:v>
                </c:pt>
                <c:pt idx="1">
                  <c:v>смертность</c:v>
                </c:pt>
                <c:pt idx="2">
                  <c:v>ЕП   ЕУ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330</c:v>
                </c:pt>
                <c:pt idx="1">
                  <c:v>173</c:v>
                </c:pt>
                <c:pt idx="2">
                  <c:v>157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2011г.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рождаемость</c:v>
                </c:pt>
                <c:pt idx="1">
                  <c:v>смертность</c:v>
                </c:pt>
                <c:pt idx="2">
                  <c:v>ЕП   ЕУ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150</c:v>
                </c:pt>
                <c:pt idx="1">
                  <c:v>165</c:v>
                </c:pt>
                <c:pt idx="2">
                  <c:v>-15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рождаемость</c:v>
                </c:pt>
                <c:pt idx="1">
                  <c:v>смертность</c:v>
                </c:pt>
                <c:pt idx="2">
                  <c:v>ЕП   ЕУ</c:v>
                </c:pt>
              </c:strCache>
            </c:strRef>
          </c:cat>
          <c:val>
            <c:numRef>
              <c:f>Лист1!$D$2:$D$5</c:f>
            </c:numRef>
          </c:val>
          <c:shape val="box"/>
        </c:ser>
        <c:shape val="cylinder"/>
        <c:axId val="44479232"/>
        <c:axId val="44480768"/>
        <c:axId val="0"/>
      </c:bar3DChart>
      <c:catAx>
        <c:axId val="44479232"/>
        <c:scaling>
          <c:orientation val="minMax"/>
        </c:scaling>
        <c:axPos val="b"/>
        <c:tickLblPos val="nextTo"/>
        <c:crossAx val="44480768"/>
        <c:crosses val="autoZero"/>
        <c:auto val="1"/>
        <c:lblAlgn val="ctr"/>
        <c:lblOffset val="100"/>
      </c:catAx>
      <c:valAx>
        <c:axId val="44480768"/>
        <c:scaling>
          <c:orientation val="minMax"/>
        </c:scaling>
        <c:axPos val="l"/>
        <c:majorGridlines/>
        <c:numFmt formatCode="General" sourceLinked="1"/>
        <c:tickLblPos val="nextTo"/>
        <c:crossAx val="4447923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ЕД</c:v>
                </c:pt>
              </c:strCache>
            </c:strRef>
          </c:tx>
          <c:dLbls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-2</c:v>
                </c:pt>
                <c:pt idx="1">
                  <c:v>0</c:v>
                </c:pt>
                <c:pt idx="2">
                  <c:v>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11.8</c:v>
                </c:pt>
                <c:pt idx="1">
                  <c:v>12.6</c:v>
                </c:pt>
                <c:pt idx="2">
                  <c:v>-0.8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-2</c:v>
                </c:pt>
                <c:pt idx="1">
                  <c:v>0</c:v>
                </c:pt>
                <c:pt idx="2">
                  <c:v>2</c:v>
                </c:pt>
              </c:numCache>
            </c:numRef>
          </c:cat>
          <c:val>
            <c:numRef>
              <c:f>Лист1!$C$2:$C$4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-2</c:v>
                </c:pt>
                <c:pt idx="1">
                  <c:v>0</c:v>
                </c:pt>
                <c:pt idx="2">
                  <c:v>2</c:v>
                </c:pt>
              </c:numCache>
            </c:numRef>
          </c:cat>
          <c:val>
            <c:numRef>
              <c:f>Лист1!$D$2:$D$4</c:f>
            </c:numRef>
          </c:val>
        </c:ser>
        <c:gapWidth val="0"/>
        <c:axId val="42666240"/>
        <c:axId val="43502592"/>
      </c:barChart>
      <c:catAx>
        <c:axId val="4266624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43502592"/>
        <c:crosses val="autoZero"/>
        <c:auto val="1"/>
        <c:lblAlgn val="ctr"/>
        <c:lblOffset val="100"/>
      </c:catAx>
      <c:valAx>
        <c:axId val="43502592"/>
        <c:scaling>
          <c:orientation val="minMax"/>
        </c:scaling>
        <c:axPos val="l"/>
        <c:numFmt formatCode="General" sourceLinked="1"/>
        <c:tickLblPos val="nextTo"/>
        <c:crossAx val="426662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FD5F8D-DD2D-408C-91F9-53580AD6CEB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C78A9B-4922-4511-9CC3-A455D45FC110}">
      <dgm:prSet phldrT="[Текст]"/>
      <dgm:spPr/>
      <dgm:t>
        <a:bodyPr/>
        <a:lstStyle/>
        <a:p>
          <a:r>
            <a:rPr lang="ru-RU" dirty="0" smtClean="0"/>
            <a:t>ЕБ (+)- естественный прирост </a:t>
          </a:r>
          <a:endParaRPr lang="ru-RU" dirty="0"/>
        </a:p>
      </dgm:t>
    </dgm:pt>
    <dgm:pt modelId="{72725E7B-DF95-4F84-A3EF-2DA61A9B02B5}" type="parTrans" cxnId="{73FEDD28-5692-4E9C-B392-5EAE21BD9759}">
      <dgm:prSet/>
      <dgm:spPr/>
      <dgm:t>
        <a:bodyPr/>
        <a:lstStyle/>
        <a:p>
          <a:endParaRPr lang="ru-RU"/>
        </a:p>
      </dgm:t>
    </dgm:pt>
    <dgm:pt modelId="{117277C1-E337-4132-8F7F-D339EF0B2067}" type="sibTrans" cxnId="{73FEDD28-5692-4E9C-B392-5EAE21BD9759}">
      <dgm:prSet/>
      <dgm:spPr/>
      <dgm:t>
        <a:bodyPr/>
        <a:lstStyle/>
        <a:p>
          <a:endParaRPr lang="ru-RU"/>
        </a:p>
      </dgm:t>
    </dgm:pt>
    <dgm:pt modelId="{12ED93A2-5F3A-410F-9B85-BAD33122E630}">
      <dgm:prSet phldrT="[Текст]"/>
      <dgm:spPr/>
      <dgm:t>
        <a:bodyPr/>
        <a:lstStyle/>
        <a:p>
          <a:r>
            <a:rPr lang="ru-RU" dirty="0" smtClean="0"/>
            <a:t>ЕБ (-)- естественная убыль</a:t>
          </a:r>
          <a:endParaRPr lang="ru-RU" dirty="0"/>
        </a:p>
      </dgm:t>
    </dgm:pt>
    <dgm:pt modelId="{4BC06C2A-8CB7-4CC9-88B2-2D68C86CB4EB}" type="parTrans" cxnId="{418C0805-38E4-4A54-9723-237DF67C2902}">
      <dgm:prSet/>
      <dgm:spPr/>
      <dgm:t>
        <a:bodyPr/>
        <a:lstStyle/>
        <a:p>
          <a:endParaRPr lang="ru-RU"/>
        </a:p>
      </dgm:t>
    </dgm:pt>
    <dgm:pt modelId="{ABCF6BFB-8176-4803-8E25-326518368FAA}" type="sibTrans" cxnId="{418C0805-38E4-4A54-9723-237DF67C2902}">
      <dgm:prSet/>
      <dgm:spPr/>
      <dgm:t>
        <a:bodyPr/>
        <a:lstStyle/>
        <a:p>
          <a:endParaRPr lang="ru-RU"/>
        </a:p>
      </dgm:t>
    </dgm:pt>
    <dgm:pt modelId="{A1BF9554-877F-45BD-A48B-024341A77D67}" type="pres">
      <dgm:prSet presAssocID="{96FD5F8D-DD2D-408C-91F9-53580AD6CEB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BAE87B-559D-4407-ACA7-CA8BF338D51A}" type="pres">
      <dgm:prSet presAssocID="{70C78A9B-4922-4511-9CC3-A455D45FC110}" presName="parentText" presStyleLbl="node1" presStyleIdx="0" presStyleCnt="2" custFlipVert="0" custScaleY="348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83481F-7C04-4738-9221-493DA06951DD}" type="pres">
      <dgm:prSet presAssocID="{117277C1-E337-4132-8F7F-D339EF0B2067}" presName="spacer" presStyleCnt="0"/>
      <dgm:spPr/>
    </dgm:pt>
    <dgm:pt modelId="{FB3B7D80-148B-421E-9240-57F43D8D7D67}" type="pres">
      <dgm:prSet presAssocID="{12ED93A2-5F3A-410F-9B85-BAD33122E630}" presName="parentText" presStyleLbl="node1" presStyleIdx="1" presStyleCnt="2" custScaleY="398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FEDD28-5692-4E9C-B392-5EAE21BD9759}" srcId="{96FD5F8D-DD2D-408C-91F9-53580AD6CEBF}" destId="{70C78A9B-4922-4511-9CC3-A455D45FC110}" srcOrd="0" destOrd="0" parTransId="{72725E7B-DF95-4F84-A3EF-2DA61A9B02B5}" sibTransId="{117277C1-E337-4132-8F7F-D339EF0B2067}"/>
    <dgm:cxn modelId="{CD2ED53A-6072-482F-A1F2-1A57FACEBF8B}" type="presOf" srcId="{96FD5F8D-DD2D-408C-91F9-53580AD6CEBF}" destId="{A1BF9554-877F-45BD-A48B-024341A77D67}" srcOrd="0" destOrd="0" presId="urn:microsoft.com/office/officeart/2005/8/layout/vList2"/>
    <dgm:cxn modelId="{418C0805-38E4-4A54-9723-237DF67C2902}" srcId="{96FD5F8D-DD2D-408C-91F9-53580AD6CEBF}" destId="{12ED93A2-5F3A-410F-9B85-BAD33122E630}" srcOrd="1" destOrd="0" parTransId="{4BC06C2A-8CB7-4CC9-88B2-2D68C86CB4EB}" sibTransId="{ABCF6BFB-8176-4803-8E25-326518368FAA}"/>
    <dgm:cxn modelId="{A10F92E0-C882-4117-97AF-8D9E5D2EA8CF}" type="presOf" srcId="{12ED93A2-5F3A-410F-9B85-BAD33122E630}" destId="{FB3B7D80-148B-421E-9240-57F43D8D7D67}" srcOrd="0" destOrd="0" presId="urn:microsoft.com/office/officeart/2005/8/layout/vList2"/>
    <dgm:cxn modelId="{2739512F-A516-4D3C-8CE0-4E72E8A5EA5B}" type="presOf" srcId="{70C78A9B-4922-4511-9CC3-A455D45FC110}" destId="{32BAE87B-559D-4407-ACA7-CA8BF338D51A}" srcOrd="0" destOrd="0" presId="urn:microsoft.com/office/officeart/2005/8/layout/vList2"/>
    <dgm:cxn modelId="{A280EB86-1299-4528-A8BA-010D4182D820}" type="presParOf" srcId="{A1BF9554-877F-45BD-A48B-024341A77D67}" destId="{32BAE87B-559D-4407-ACA7-CA8BF338D51A}" srcOrd="0" destOrd="0" presId="urn:microsoft.com/office/officeart/2005/8/layout/vList2"/>
    <dgm:cxn modelId="{AE06F27D-8D81-45B0-A9B8-9A538DB16817}" type="presParOf" srcId="{A1BF9554-877F-45BD-A48B-024341A77D67}" destId="{6183481F-7C04-4738-9221-493DA06951DD}" srcOrd="1" destOrd="0" presId="urn:microsoft.com/office/officeart/2005/8/layout/vList2"/>
    <dgm:cxn modelId="{618A0E52-3D76-48DE-BC2C-F4F0B2F0E4E6}" type="presParOf" srcId="{A1BF9554-877F-45BD-A48B-024341A77D67}" destId="{FB3B7D80-148B-421E-9240-57F43D8D7D6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BAE87B-559D-4407-ACA7-CA8BF338D51A}">
      <dsp:nvSpPr>
        <dsp:cNvPr id="0" name=""/>
        <dsp:cNvSpPr/>
      </dsp:nvSpPr>
      <dsp:spPr>
        <a:xfrm>
          <a:off x="0" y="5247"/>
          <a:ext cx="6144344" cy="10281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ЕБ (+)- естественный прирост </a:t>
          </a:r>
          <a:endParaRPr lang="ru-RU" sz="3500" kern="1200" dirty="0"/>
        </a:p>
      </dsp:txBody>
      <dsp:txXfrm>
        <a:off x="0" y="5247"/>
        <a:ext cx="6144344" cy="1028136"/>
      </dsp:txXfrm>
    </dsp:sp>
    <dsp:sp modelId="{FB3B7D80-148B-421E-9240-57F43D8D7D67}">
      <dsp:nvSpPr>
        <dsp:cNvPr id="0" name=""/>
        <dsp:cNvSpPr/>
      </dsp:nvSpPr>
      <dsp:spPr>
        <a:xfrm>
          <a:off x="0" y="1194663"/>
          <a:ext cx="6144344" cy="11763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ЕБ (-)- естественная убыль</a:t>
          </a:r>
          <a:endParaRPr lang="ru-RU" sz="3500" kern="1200" dirty="0"/>
        </a:p>
      </dsp:txBody>
      <dsp:txXfrm>
        <a:off x="0" y="1194663"/>
        <a:ext cx="6144344" cy="11763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C73EE141-2287-49D7-8BB9-02C5E070B3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EE05FA-5BEA-49EA-B9E1-94F79A3E8A1F}" type="slidenum">
              <a:rPr lang="ru-RU" smtClean="0">
                <a:latin typeface="Arial" charset="0"/>
              </a:rPr>
              <a:pPr/>
              <a:t>2</a:t>
            </a:fld>
            <a:endParaRPr lang="ru-RU" smtClean="0"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42764F-C53B-4557-95C6-3CDFD990DB47}" type="slidenum">
              <a:rPr lang="ru-RU" smtClean="0">
                <a:latin typeface="Arial" charset="0"/>
              </a:rPr>
              <a:pPr/>
              <a:t>11</a:t>
            </a:fld>
            <a:endParaRPr lang="ru-RU" smtClean="0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40AA2C-F41E-4B26-B075-086F2F76A536}" type="slidenum">
              <a:rPr lang="ru-RU" smtClean="0">
                <a:latin typeface="Arial" charset="0"/>
              </a:rPr>
              <a:pPr/>
              <a:t>12</a:t>
            </a:fld>
            <a:endParaRPr lang="ru-RU" smtClean="0"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2414F3-C6F8-43DB-94F4-233D0B6BADFD}" type="slidenum">
              <a:rPr lang="ru-RU" smtClean="0">
                <a:latin typeface="Arial" charset="0"/>
              </a:rPr>
              <a:pPr/>
              <a:t>13</a:t>
            </a:fld>
            <a:endParaRPr lang="ru-RU" smtClean="0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DFC20E-2658-49EB-BC5F-C18DAA43AD26}" type="slidenum">
              <a:rPr lang="ru-RU" smtClean="0">
                <a:latin typeface="Arial" charset="0"/>
              </a:rPr>
              <a:pPr/>
              <a:t>14</a:t>
            </a:fld>
            <a:endParaRPr lang="ru-RU" smtClean="0"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BC8114-76D2-41D1-8C73-2D64B14C78F2}" type="slidenum">
              <a:rPr lang="ru-RU" smtClean="0">
                <a:latin typeface="Arial" charset="0"/>
              </a:rPr>
              <a:pPr/>
              <a:t>16</a:t>
            </a:fld>
            <a:endParaRPr lang="ru-RU" smtClean="0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E80394-9109-42A6-8BFA-D44BC5CC929F}" type="slidenum">
              <a:rPr lang="ru-RU" smtClean="0">
                <a:latin typeface="Arial" charset="0"/>
              </a:rPr>
              <a:pPr/>
              <a:t>3</a:t>
            </a:fld>
            <a:endParaRPr lang="ru-RU" smtClean="0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B8E21B-A125-4A05-8C4B-5CE79EFE70A2}" type="slidenum">
              <a:rPr lang="ru-RU" smtClean="0">
                <a:latin typeface="Arial" charset="0"/>
              </a:rPr>
              <a:pPr/>
              <a:t>4</a:t>
            </a:fld>
            <a:endParaRPr lang="ru-RU" smtClean="0">
              <a:latin typeface="Arial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DA7016-1F6C-4731-9A55-B7C4816FDEC0}" type="slidenum">
              <a:rPr lang="ru-RU" smtClean="0">
                <a:latin typeface="Arial" charset="0"/>
              </a:rPr>
              <a:pPr/>
              <a:t>5</a:t>
            </a:fld>
            <a:endParaRPr lang="ru-RU" smtClean="0"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78992B-57B6-497B-AB66-1ABA6BBF8A47}" type="slidenum">
              <a:rPr lang="ru-RU" smtClean="0">
                <a:latin typeface="Arial" charset="0"/>
              </a:rPr>
              <a:pPr/>
              <a:t>6</a:t>
            </a:fld>
            <a:endParaRPr lang="ru-RU" smtClean="0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2311BC-1AD7-4959-ABC8-B11C767E8527}" type="slidenum">
              <a:rPr lang="ru-RU" smtClean="0">
                <a:latin typeface="Arial" charset="0"/>
              </a:rPr>
              <a:pPr/>
              <a:t>7</a:t>
            </a:fld>
            <a:endParaRPr lang="ru-RU" smtClean="0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7AB86A-672C-468A-AB26-81B18F0BF574}" type="slidenum">
              <a:rPr lang="ru-RU" smtClean="0">
                <a:latin typeface="Arial" charset="0"/>
              </a:rPr>
              <a:pPr/>
              <a:t>8</a:t>
            </a:fld>
            <a:endParaRPr lang="ru-RU" smtClean="0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2F78A5-B69D-4E9D-BD7A-E2200553A18D}" type="slidenum">
              <a:rPr lang="ru-RU" smtClean="0">
                <a:latin typeface="Arial" charset="0"/>
              </a:rPr>
              <a:pPr/>
              <a:t>9</a:t>
            </a:fld>
            <a:endParaRPr lang="ru-RU" smtClean="0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7F04C4-0DE0-4159-B2D1-44877BE97868}" type="slidenum">
              <a:rPr lang="ru-RU" smtClean="0">
                <a:latin typeface="Arial" charset="0"/>
              </a:rPr>
              <a:pPr/>
              <a:t>10</a:t>
            </a:fld>
            <a:endParaRPr lang="ru-RU" smtClean="0"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07950"/>
            <a:ext cx="9101138" cy="6489700"/>
            <a:chOff x="0" y="68"/>
            <a:chExt cx="5733" cy="4088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hidden">
            <a:xfrm rot="-5400000">
              <a:off x="195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" name="Line 4"/>
            <p:cNvSpPr>
              <a:spLocks noChangeShapeType="1"/>
            </p:cNvSpPr>
            <p:nvPr/>
          </p:nvSpPr>
          <p:spPr bwMode="hidden">
            <a:xfrm rot="-5400000">
              <a:off x="195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hidden">
            <a:xfrm rot="-5400000">
              <a:off x="195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hidden">
            <a:xfrm rot="-5400000">
              <a:off x="195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hidden">
            <a:xfrm rot="-5400000">
              <a:off x="195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hidden">
            <a:xfrm rot="-5400000">
              <a:off x="195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hidden">
            <a:xfrm rot="-5400000">
              <a:off x="195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hidden">
            <a:xfrm rot="-5400000">
              <a:off x="195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hidden">
            <a:xfrm>
              <a:off x="483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hidden">
            <a:xfrm>
              <a:off x="984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hidden">
            <a:xfrm>
              <a:off x="984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hidden">
            <a:xfrm>
              <a:off x="483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hidden">
            <a:xfrm rot="-5400000">
              <a:off x="734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hidden">
            <a:xfrm rot="-5400000">
              <a:off x="1263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hidden">
            <a:xfrm rot="-5400000">
              <a:off x="1263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hidden">
            <a:xfrm rot="-5400000">
              <a:off x="734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hidden">
            <a:xfrm>
              <a:off x="483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hidden">
            <a:xfrm>
              <a:off x="984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hidden">
            <a:xfrm>
              <a:off x="984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hidden">
            <a:xfrm>
              <a:off x="483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hidden">
            <a:xfrm rot="-5400000">
              <a:off x="734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hidden">
            <a:xfrm rot="-5400000">
              <a:off x="1263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hidden">
            <a:xfrm rot="-5400000">
              <a:off x="1263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hidden">
            <a:xfrm rot="-5400000">
              <a:off x="734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9" name="Line 27"/>
            <p:cNvSpPr>
              <a:spLocks noChangeShapeType="1"/>
            </p:cNvSpPr>
            <p:nvPr/>
          </p:nvSpPr>
          <p:spPr bwMode="hidden">
            <a:xfrm>
              <a:off x="483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0" name="Line 28"/>
            <p:cNvSpPr>
              <a:spLocks noChangeShapeType="1"/>
            </p:cNvSpPr>
            <p:nvPr/>
          </p:nvSpPr>
          <p:spPr bwMode="hidden">
            <a:xfrm>
              <a:off x="984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1" name="Line 29"/>
            <p:cNvSpPr>
              <a:spLocks noChangeShapeType="1"/>
            </p:cNvSpPr>
            <p:nvPr/>
          </p:nvSpPr>
          <p:spPr bwMode="hidden">
            <a:xfrm>
              <a:off x="984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hidden">
            <a:xfrm>
              <a:off x="483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3" name="Line 31"/>
            <p:cNvSpPr>
              <a:spLocks noChangeShapeType="1"/>
            </p:cNvSpPr>
            <p:nvPr/>
          </p:nvSpPr>
          <p:spPr bwMode="hidden">
            <a:xfrm rot="-5400000">
              <a:off x="734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hidden">
            <a:xfrm rot="-5400000">
              <a:off x="1263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5" name="Line 33"/>
            <p:cNvSpPr>
              <a:spLocks noChangeShapeType="1"/>
            </p:cNvSpPr>
            <p:nvPr/>
          </p:nvSpPr>
          <p:spPr bwMode="hidden">
            <a:xfrm rot="-5400000">
              <a:off x="1263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hidden">
            <a:xfrm rot="-5400000">
              <a:off x="734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7" name="Line 35"/>
            <p:cNvSpPr>
              <a:spLocks noChangeShapeType="1"/>
            </p:cNvSpPr>
            <p:nvPr/>
          </p:nvSpPr>
          <p:spPr bwMode="hidden">
            <a:xfrm>
              <a:off x="483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8" name="Line 36"/>
            <p:cNvSpPr>
              <a:spLocks noChangeShapeType="1"/>
            </p:cNvSpPr>
            <p:nvPr/>
          </p:nvSpPr>
          <p:spPr bwMode="hidden">
            <a:xfrm>
              <a:off x="984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9" name="Line 37"/>
            <p:cNvSpPr>
              <a:spLocks noChangeShapeType="1"/>
            </p:cNvSpPr>
            <p:nvPr/>
          </p:nvSpPr>
          <p:spPr bwMode="hidden">
            <a:xfrm>
              <a:off x="984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hidden">
            <a:xfrm>
              <a:off x="483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1" name="Line 39"/>
            <p:cNvSpPr>
              <a:spLocks noChangeShapeType="1"/>
            </p:cNvSpPr>
            <p:nvPr/>
          </p:nvSpPr>
          <p:spPr bwMode="hidden">
            <a:xfrm rot="-5400000">
              <a:off x="734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2" name="Line 40"/>
            <p:cNvSpPr>
              <a:spLocks noChangeShapeType="1"/>
            </p:cNvSpPr>
            <p:nvPr/>
          </p:nvSpPr>
          <p:spPr bwMode="hidden">
            <a:xfrm rot="-5400000">
              <a:off x="1263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hidden">
            <a:xfrm rot="-5400000">
              <a:off x="1263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hidden">
            <a:xfrm rot="-5400000">
              <a:off x="734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5" name="Line 43"/>
            <p:cNvSpPr>
              <a:spLocks noChangeShapeType="1"/>
            </p:cNvSpPr>
            <p:nvPr/>
          </p:nvSpPr>
          <p:spPr bwMode="hidden">
            <a:xfrm>
              <a:off x="1551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hidden">
            <a:xfrm>
              <a:off x="2052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7" name="Line 45"/>
            <p:cNvSpPr>
              <a:spLocks noChangeShapeType="1"/>
            </p:cNvSpPr>
            <p:nvPr/>
          </p:nvSpPr>
          <p:spPr bwMode="hidden">
            <a:xfrm>
              <a:off x="2052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8" name="Line 46"/>
            <p:cNvSpPr>
              <a:spLocks noChangeShapeType="1"/>
            </p:cNvSpPr>
            <p:nvPr/>
          </p:nvSpPr>
          <p:spPr bwMode="hidden">
            <a:xfrm>
              <a:off x="1551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9" name="Line 47"/>
            <p:cNvSpPr>
              <a:spLocks noChangeShapeType="1"/>
            </p:cNvSpPr>
            <p:nvPr/>
          </p:nvSpPr>
          <p:spPr bwMode="hidden">
            <a:xfrm rot="-5400000">
              <a:off x="1802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0" name="Line 48"/>
            <p:cNvSpPr>
              <a:spLocks noChangeShapeType="1"/>
            </p:cNvSpPr>
            <p:nvPr/>
          </p:nvSpPr>
          <p:spPr bwMode="hidden">
            <a:xfrm rot="-5400000">
              <a:off x="2331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1" name="Line 49"/>
            <p:cNvSpPr>
              <a:spLocks noChangeShapeType="1"/>
            </p:cNvSpPr>
            <p:nvPr/>
          </p:nvSpPr>
          <p:spPr bwMode="hidden">
            <a:xfrm rot="-5400000">
              <a:off x="2331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hidden">
            <a:xfrm rot="-5400000">
              <a:off x="1802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3" name="Line 51"/>
            <p:cNvSpPr>
              <a:spLocks noChangeShapeType="1"/>
            </p:cNvSpPr>
            <p:nvPr/>
          </p:nvSpPr>
          <p:spPr bwMode="hidden">
            <a:xfrm>
              <a:off x="1551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hidden">
            <a:xfrm>
              <a:off x="2052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5" name="Line 53"/>
            <p:cNvSpPr>
              <a:spLocks noChangeShapeType="1"/>
            </p:cNvSpPr>
            <p:nvPr/>
          </p:nvSpPr>
          <p:spPr bwMode="hidden">
            <a:xfrm>
              <a:off x="2052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6" name="Line 54"/>
            <p:cNvSpPr>
              <a:spLocks noChangeShapeType="1"/>
            </p:cNvSpPr>
            <p:nvPr/>
          </p:nvSpPr>
          <p:spPr bwMode="hidden">
            <a:xfrm>
              <a:off x="1551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7" name="Line 55"/>
            <p:cNvSpPr>
              <a:spLocks noChangeShapeType="1"/>
            </p:cNvSpPr>
            <p:nvPr/>
          </p:nvSpPr>
          <p:spPr bwMode="hidden">
            <a:xfrm rot="-5400000">
              <a:off x="1802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8" name="Line 56"/>
            <p:cNvSpPr>
              <a:spLocks noChangeShapeType="1"/>
            </p:cNvSpPr>
            <p:nvPr/>
          </p:nvSpPr>
          <p:spPr bwMode="hidden">
            <a:xfrm rot="-5400000">
              <a:off x="2331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9" name="Line 57"/>
            <p:cNvSpPr>
              <a:spLocks noChangeShapeType="1"/>
            </p:cNvSpPr>
            <p:nvPr/>
          </p:nvSpPr>
          <p:spPr bwMode="hidden">
            <a:xfrm rot="-5400000">
              <a:off x="2331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0" name="Line 58"/>
            <p:cNvSpPr>
              <a:spLocks noChangeShapeType="1"/>
            </p:cNvSpPr>
            <p:nvPr/>
          </p:nvSpPr>
          <p:spPr bwMode="hidden">
            <a:xfrm rot="-5400000">
              <a:off x="1802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1" name="Line 59"/>
            <p:cNvSpPr>
              <a:spLocks noChangeShapeType="1"/>
            </p:cNvSpPr>
            <p:nvPr/>
          </p:nvSpPr>
          <p:spPr bwMode="hidden">
            <a:xfrm>
              <a:off x="1551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2" name="Line 60"/>
            <p:cNvSpPr>
              <a:spLocks noChangeShapeType="1"/>
            </p:cNvSpPr>
            <p:nvPr/>
          </p:nvSpPr>
          <p:spPr bwMode="hidden">
            <a:xfrm>
              <a:off x="2052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3" name="Line 61"/>
            <p:cNvSpPr>
              <a:spLocks noChangeShapeType="1"/>
            </p:cNvSpPr>
            <p:nvPr/>
          </p:nvSpPr>
          <p:spPr bwMode="hidden">
            <a:xfrm>
              <a:off x="2052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4" name="Line 62"/>
            <p:cNvSpPr>
              <a:spLocks noChangeShapeType="1"/>
            </p:cNvSpPr>
            <p:nvPr/>
          </p:nvSpPr>
          <p:spPr bwMode="hidden">
            <a:xfrm>
              <a:off x="1551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5" name="Line 63"/>
            <p:cNvSpPr>
              <a:spLocks noChangeShapeType="1"/>
            </p:cNvSpPr>
            <p:nvPr/>
          </p:nvSpPr>
          <p:spPr bwMode="hidden">
            <a:xfrm rot="-5400000">
              <a:off x="1802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6" name="Line 64"/>
            <p:cNvSpPr>
              <a:spLocks noChangeShapeType="1"/>
            </p:cNvSpPr>
            <p:nvPr/>
          </p:nvSpPr>
          <p:spPr bwMode="hidden">
            <a:xfrm rot="-5400000">
              <a:off x="2331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7" name="Line 65"/>
            <p:cNvSpPr>
              <a:spLocks noChangeShapeType="1"/>
            </p:cNvSpPr>
            <p:nvPr/>
          </p:nvSpPr>
          <p:spPr bwMode="hidden">
            <a:xfrm rot="-5400000">
              <a:off x="2331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8" name="Line 66"/>
            <p:cNvSpPr>
              <a:spLocks noChangeShapeType="1"/>
            </p:cNvSpPr>
            <p:nvPr/>
          </p:nvSpPr>
          <p:spPr bwMode="hidden">
            <a:xfrm rot="-5400000">
              <a:off x="1802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9" name="Line 67"/>
            <p:cNvSpPr>
              <a:spLocks noChangeShapeType="1"/>
            </p:cNvSpPr>
            <p:nvPr/>
          </p:nvSpPr>
          <p:spPr bwMode="hidden">
            <a:xfrm>
              <a:off x="1551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0" name="Line 68"/>
            <p:cNvSpPr>
              <a:spLocks noChangeShapeType="1"/>
            </p:cNvSpPr>
            <p:nvPr/>
          </p:nvSpPr>
          <p:spPr bwMode="hidden">
            <a:xfrm>
              <a:off x="2052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1" name="Line 69"/>
            <p:cNvSpPr>
              <a:spLocks noChangeShapeType="1"/>
            </p:cNvSpPr>
            <p:nvPr/>
          </p:nvSpPr>
          <p:spPr bwMode="hidden">
            <a:xfrm>
              <a:off x="2052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2" name="Line 70"/>
            <p:cNvSpPr>
              <a:spLocks noChangeShapeType="1"/>
            </p:cNvSpPr>
            <p:nvPr/>
          </p:nvSpPr>
          <p:spPr bwMode="hidden">
            <a:xfrm>
              <a:off x="1551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3" name="Line 71"/>
            <p:cNvSpPr>
              <a:spLocks noChangeShapeType="1"/>
            </p:cNvSpPr>
            <p:nvPr/>
          </p:nvSpPr>
          <p:spPr bwMode="hidden">
            <a:xfrm rot="-5400000">
              <a:off x="1802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4" name="Line 72"/>
            <p:cNvSpPr>
              <a:spLocks noChangeShapeType="1"/>
            </p:cNvSpPr>
            <p:nvPr/>
          </p:nvSpPr>
          <p:spPr bwMode="hidden">
            <a:xfrm rot="-5400000">
              <a:off x="2331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5" name="Line 73"/>
            <p:cNvSpPr>
              <a:spLocks noChangeShapeType="1"/>
            </p:cNvSpPr>
            <p:nvPr/>
          </p:nvSpPr>
          <p:spPr bwMode="hidden">
            <a:xfrm rot="-5400000">
              <a:off x="2331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6" name="Line 74"/>
            <p:cNvSpPr>
              <a:spLocks noChangeShapeType="1"/>
            </p:cNvSpPr>
            <p:nvPr/>
          </p:nvSpPr>
          <p:spPr bwMode="hidden">
            <a:xfrm rot="-5400000">
              <a:off x="1802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7" name="Line 75"/>
            <p:cNvSpPr>
              <a:spLocks noChangeShapeType="1"/>
            </p:cNvSpPr>
            <p:nvPr/>
          </p:nvSpPr>
          <p:spPr bwMode="hidden">
            <a:xfrm>
              <a:off x="2619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8" name="Line 76"/>
            <p:cNvSpPr>
              <a:spLocks noChangeShapeType="1"/>
            </p:cNvSpPr>
            <p:nvPr/>
          </p:nvSpPr>
          <p:spPr bwMode="hidden">
            <a:xfrm>
              <a:off x="3120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9" name="Line 77"/>
            <p:cNvSpPr>
              <a:spLocks noChangeShapeType="1"/>
            </p:cNvSpPr>
            <p:nvPr/>
          </p:nvSpPr>
          <p:spPr bwMode="hidden">
            <a:xfrm>
              <a:off x="3120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80" name="Line 78"/>
            <p:cNvSpPr>
              <a:spLocks noChangeShapeType="1"/>
            </p:cNvSpPr>
            <p:nvPr/>
          </p:nvSpPr>
          <p:spPr bwMode="hidden">
            <a:xfrm>
              <a:off x="2619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81" name="Line 79"/>
            <p:cNvSpPr>
              <a:spLocks noChangeShapeType="1"/>
            </p:cNvSpPr>
            <p:nvPr/>
          </p:nvSpPr>
          <p:spPr bwMode="hidden">
            <a:xfrm rot="-5400000">
              <a:off x="2870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82" name="Line 80"/>
            <p:cNvSpPr>
              <a:spLocks noChangeShapeType="1"/>
            </p:cNvSpPr>
            <p:nvPr/>
          </p:nvSpPr>
          <p:spPr bwMode="hidden">
            <a:xfrm rot="-5400000">
              <a:off x="3399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83" name="Line 81"/>
            <p:cNvSpPr>
              <a:spLocks noChangeShapeType="1"/>
            </p:cNvSpPr>
            <p:nvPr/>
          </p:nvSpPr>
          <p:spPr bwMode="hidden">
            <a:xfrm rot="-5400000">
              <a:off x="3399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84" name="Line 82"/>
            <p:cNvSpPr>
              <a:spLocks noChangeShapeType="1"/>
            </p:cNvSpPr>
            <p:nvPr/>
          </p:nvSpPr>
          <p:spPr bwMode="hidden">
            <a:xfrm rot="-5400000">
              <a:off x="2870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85" name="Line 83"/>
            <p:cNvSpPr>
              <a:spLocks noChangeShapeType="1"/>
            </p:cNvSpPr>
            <p:nvPr/>
          </p:nvSpPr>
          <p:spPr bwMode="hidden">
            <a:xfrm>
              <a:off x="2619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86" name="Line 84"/>
            <p:cNvSpPr>
              <a:spLocks noChangeShapeType="1"/>
            </p:cNvSpPr>
            <p:nvPr/>
          </p:nvSpPr>
          <p:spPr bwMode="hidden">
            <a:xfrm>
              <a:off x="3120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87" name="Line 85"/>
            <p:cNvSpPr>
              <a:spLocks noChangeShapeType="1"/>
            </p:cNvSpPr>
            <p:nvPr/>
          </p:nvSpPr>
          <p:spPr bwMode="hidden">
            <a:xfrm>
              <a:off x="3120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88" name="Line 86"/>
            <p:cNvSpPr>
              <a:spLocks noChangeShapeType="1"/>
            </p:cNvSpPr>
            <p:nvPr/>
          </p:nvSpPr>
          <p:spPr bwMode="hidden">
            <a:xfrm>
              <a:off x="2619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89" name="Line 87"/>
            <p:cNvSpPr>
              <a:spLocks noChangeShapeType="1"/>
            </p:cNvSpPr>
            <p:nvPr/>
          </p:nvSpPr>
          <p:spPr bwMode="hidden">
            <a:xfrm rot="-5400000">
              <a:off x="2870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0" name="Line 88"/>
            <p:cNvSpPr>
              <a:spLocks noChangeShapeType="1"/>
            </p:cNvSpPr>
            <p:nvPr/>
          </p:nvSpPr>
          <p:spPr bwMode="hidden">
            <a:xfrm rot="-5400000">
              <a:off x="3399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1" name="Line 89"/>
            <p:cNvSpPr>
              <a:spLocks noChangeShapeType="1"/>
            </p:cNvSpPr>
            <p:nvPr/>
          </p:nvSpPr>
          <p:spPr bwMode="hidden">
            <a:xfrm rot="-5400000">
              <a:off x="3399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2" name="Line 90"/>
            <p:cNvSpPr>
              <a:spLocks noChangeShapeType="1"/>
            </p:cNvSpPr>
            <p:nvPr/>
          </p:nvSpPr>
          <p:spPr bwMode="hidden">
            <a:xfrm rot="-5400000">
              <a:off x="2870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3" name="Line 91"/>
            <p:cNvSpPr>
              <a:spLocks noChangeShapeType="1"/>
            </p:cNvSpPr>
            <p:nvPr/>
          </p:nvSpPr>
          <p:spPr bwMode="hidden">
            <a:xfrm>
              <a:off x="2619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4" name="Line 92"/>
            <p:cNvSpPr>
              <a:spLocks noChangeShapeType="1"/>
            </p:cNvSpPr>
            <p:nvPr/>
          </p:nvSpPr>
          <p:spPr bwMode="hidden">
            <a:xfrm>
              <a:off x="3120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5" name="Line 93"/>
            <p:cNvSpPr>
              <a:spLocks noChangeShapeType="1"/>
            </p:cNvSpPr>
            <p:nvPr/>
          </p:nvSpPr>
          <p:spPr bwMode="hidden">
            <a:xfrm>
              <a:off x="3120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6" name="Line 94"/>
            <p:cNvSpPr>
              <a:spLocks noChangeShapeType="1"/>
            </p:cNvSpPr>
            <p:nvPr/>
          </p:nvSpPr>
          <p:spPr bwMode="hidden">
            <a:xfrm>
              <a:off x="2619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" name="Line 95"/>
            <p:cNvSpPr>
              <a:spLocks noChangeShapeType="1"/>
            </p:cNvSpPr>
            <p:nvPr/>
          </p:nvSpPr>
          <p:spPr bwMode="hidden">
            <a:xfrm rot="-5400000">
              <a:off x="2870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8" name="Line 96"/>
            <p:cNvSpPr>
              <a:spLocks noChangeShapeType="1"/>
            </p:cNvSpPr>
            <p:nvPr/>
          </p:nvSpPr>
          <p:spPr bwMode="hidden">
            <a:xfrm rot="-5400000">
              <a:off x="3399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9" name="Line 97"/>
            <p:cNvSpPr>
              <a:spLocks noChangeShapeType="1"/>
            </p:cNvSpPr>
            <p:nvPr/>
          </p:nvSpPr>
          <p:spPr bwMode="hidden">
            <a:xfrm rot="-5400000">
              <a:off x="3399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0" name="Line 98"/>
            <p:cNvSpPr>
              <a:spLocks noChangeShapeType="1"/>
            </p:cNvSpPr>
            <p:nvPr/>
          </p:nvSpPr>
          <p:spPr bwMode="hidden">
            <a:xfrm rot="-5400000">
              <a:off x="2870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1" name="Line 99"/>
            <p:cNvSpPr>
              <a:spLocks noChangeShapeType="1"/>
            </p:cNvSpPr>
            <p:nvPr/>
          </p:nvSpPr>
          <p:spPr bwMode="hidden">
            <a:xfrm>
              <a:off x="2619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2" name="Line 100"/>
            <p:cNvSpPr>
              <a:spLocks noChangeShapeType="1"/>
            </p:cNvSpPr>
            <p:nvPr/>
          </p:nvSpPr>
          <p:spPr bwMode="hidden">
            <a:xfrm>
              <a:off x="3120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3" name="Line 101"/>
            <p:cNvSpPr>
              <a:spLocks noChangeShapeType="1"/>
            </p:cNvSpPr>
            <p:nvPr/>
          </p:nvSpPr>
          <p:spPr bwMode="hidden">
            <a:xfrm>
              <a:off x="3120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4" name="Line 102"/>
            <p:cNvSpPr>
              <a:spLocks noChangeShapeType="1"/>
            </p:cNvSpPr>
            <p:nvPr/>
          </p:nvSpPr>
          <p:spPr bwMode="hidden">
            <a:xfrm>
              <a:off x="2619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5" name="Line 103"/>
            <p:cNvSpPr>
              <a:spLocks noChangeShapeType="1"/>
            </p:cNvSpPr>
            <p:nvPr/>
          </p:nvSpPr>
          <p:spPr bwMode="hidden">
            <a:xfrm rot="-5400000">
              <a:off x="2870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6" name="Line 104"/>
            <p:cNvSpPr>
              <a:spLocks noChangeShapeType="1"/>
            </p:cNvSpPr>
            <p:nvPr/>
          </p:nvSpPr>
          <p:spPr bwMode="hidden">
            <a:xfrm rot="-5400000">
              <a:off x="3399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7" name="Line 105"/>
            <p:cNvSpPr>
              <a:spLocks noChangeShapeType="1"/>
            </p:cNvSpPr>
            <p:nvPr/>
          </p:nvSpPr>
          <p:spPr bwMode="hidden">
            <a:xfrm rot="-5400000">
              <a:off x="3399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8" name="Line 106"/>
            <p:cNvSpPr>
              <a:spLocks noChangeShapeType="1"/>
            </p:cNvSpPr>
            <p:nvPr/>
          </p:nvSpPr>
          <p:spPr bwMode="hidden">
            <a:xfrm rot="-5400000">
              <a:off x="2870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9" name="Line 107"/>
            <p:cNvSpPr>
              <a:spLocks noChangeShapeType="1"/>
            </p:cNvSpPr>
            <p:nvPr/>
          </p:nvSpPr>
          <p:spPr bwMode="hidden">
            <a:xfrm>
              <a:off x="3687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0" name="Line 108"/>
            <p:cNvSpPr>
              <a:spLocks noChangeShapeType="1"/>
            </p:cNvSpPr>
            <p:nvPr/>
          </p:nvSpPr>
          <p:spPr bwMode="hidden">
            <a:xfrm>
              <a:off x="4188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1" name="Line 109"/>
            <p:cNvSpPr>
              <a:spLocks noChangeShapeType="1"/>
            </p:cNvSpPr>
            <p:nvPr/>
          </p:nvSpPr>
          <p:spPr bwMode="hidden">
            <a:xfrm>
              <a:off x="4188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2" name="Line 110"/>
            <p:cNvSpPr>
              <a:spLocks noChangeShapeType="1"/>
            </p:cNvSpPr>
            <p:nvPr/>
          </p:nvSpPr>
          <p:spPr bwMode="hidden">
            <a:xfrm>
              <a:off x="3687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3" name="Line 111"/>
            <p:cNvSpPr>
              <a:spLocks noChangeShapeType="1"/>
            </p:cNvSpPr>
            <p:nvPr/>
          </p:nvSpPr>
          <p:spPr bwMode="hidden">
            <a:xfrm rot="-5400000">
              <a:off x="3938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4" name="Line 112"/>
            <p:cNvSpPr>
              <a:spLocks noChangeShapeType="1"/>
            </p:cNvSpPr>
            <p:nvPr/>
          </p:nvSpPr>
          <p:spPr bwMode="hidden">
            <a:xfrm rot="-5400000">
              <a:off x="4467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5" name="Line 113"/>
            <p:cNvSpPr>
              <a:spLocks noChangeShapeType="1"/>
            </p:cNvSpPr>
            <p:nvPr/>
          </p:nvSpPr>
          <p:spPr bwMode="hidden">
            <a:xfrm rot="-5400000">
              <a:off x="4467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6" name="Line 114"/>
            <p:cNvSpPr>
              <a:spLocks noChangeShapeType="1"/>
            </p:cNvSpPr>
            <p:nvPr/>
          </p:nvSpPr>
          <p:spPr bwMode="hidden">
            <a:xfrm rot="-5400000">
              <a:off x="3938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7" name="Line 115"/>
            <p:cNvSpPr>
              <a:spLocks noChangeShapeType="1"/>
            </p:cNvSpPr>
            <p:nvPr/>
          </p:nvSpPr>
          <p:spPr bwMode="hidden">
            <a:xfrm>
              <a:off x="3687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8" name="Line 116"/>
            <p:cNvSpPr>
              <a:spLocks noChangeShapeType="1"/>
            </p:cNvSpPr>
            <p:nvPr/>
          </p:nvSpPr>
          <p:spPr bwMode="hidden">
            <a:xfrm>
              <a:off x="4188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9" name="Line 117"/>
            <p:cNvSpPr>
              <a:spLocks noChangeShapeType="1"/>
            </p:cNvSpPr>
            <p:nvPr/>
          </p:nvSpPr>
          <p:spPr bwMode="hidden">
            <a:xfrm>
              <a:off x="4188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20" name="Line 118"/>
            <p:cNvSpPr>
              <a:spLocks noChangeShapeType="1"/>
            </p:cNvSpPr>
            <p:nvPr/>
          </p:nvSpPr>
          <p:spPr bwMode="hidden">
            <a:xfrm>
              <a:off x="3687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21" name="Line 119"/>
            <p:cNvSpPr>
              <a:spLocks noChangeShapeType="1"/>
            </p:cNvSpPr>
            <p:nvPr/>
          </p:nvSpPr>
          <p:spPr bwMode="hidden">
            <a:xfrm rot="-5400000">
              <a:off x="3938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22" name="Line 120"/>
            <p:cNvSpPr>
              <a:spLocks noChangeShapeType="1"/>
            </p:cNvSpPr>
            <p:nvPr/>
          </p:nvSpPr>
          <p:spPr bwMode="hidden">
            <a:xfrm rot="-5400000">
              <a:off x="4467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23" name="Line 121"/>
            <p:cNvSpPr>
              <a:spLocks noChangeShapeType="1"/>
            </p:cNvSpPr>
            <p:nvPr/>
          </p:nvSpPr>
          <p:spPr bwMode="hidden">
            <a:xfrm rot="-5400000">
              <a:off x="4467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24" name="Line 122"/>
            <p:cNvSpPr>
              <a:spLocks noChangeShapeType="1"/>
            </p:cNvSpPr>
            <p:nvPr/>
          </p:nvSpPr>
          <p:spPr bwMode="hidden">
            <a:xfrm rot="-5400000">
              <a:off x="3938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25" name="Line 123"/>
            <p:cNvSpPr>
              <a:spLocks noChangeShapeType="1"/>
            </p:cNvSpPr>
            <p:nvPr/>
          </p:nvSpPr>
          <p:spPr bwMode="hidden">
            <a:xfrm>
              <a:off x="3687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26" name="Line 124"/>
            <p:cNvSpPr>
              <a:spLocks noChangeShapeType="1"/>
            </p:cNvSpPr>
            <p:nvPr/>
          </p:nvSpPr>
          <p:spPr bwMode="hidden">
            <a:xfrm>
              <a:off x="4188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27" name="Line 125"/>
            <p:cNvSpPr>
              <a:spLocks noChangeShapeType="1"/>
            </p:cNvSpPr>
            <p:nvPr/>
          </p:nvSpPr>
          <p:spPr bwMode="hidden">
            <a:xfrm>
              <a:off x="4188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28" name="Line 126"/>
            <p:cNvSpPr>
              <a:spLocks noChangeShapeType="1"/>
            </p:cNvSpPr>
            <p:nvPr/>
          </p:nvSpPr>
          <p:spPr bwMode="hidden">
            <a:xfrm>
              <a:off x="3687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29" name="Line 127"/>
            <p:cNvSpPr>
              <a:spLocks noChangeShapeType="1"/>
            </p:cNvSpPr>
            <p:nvPr/>
          </p:nvSpPr>
          <p:spPr bwMode="hidden">
            <a:xfrm rot="-5400000">
              <a:off x="3938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30" name="Line 128"/>
            <p:cNvSpPr>
              <a:spLocks noChangeShapeType="1"/>
            </p:cNvSpPr>
            <p:nvPr/>
          </p:nvSpPr>
          <p:spPr bwMode="hidden">
            <a:xfrm rot="-5400000">
              <a:off x="4467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31" name="Line 129"/>
            <p:cNvSpPr>
              <a:spLocks noChangeShapeType="1"/>
            </p:cNvSpPr>
            <p:nvPr/>
          </p:nvSpPr>
          <p:spPr bwMode="hidden">
            <a:xfrm rot="-5400000">
              <a:off x="4467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32" name="Line 130"/>
            <p:cNvSpPr>
              <a:spLocks noChangeShapeType="1"/>
            </p:cNvSpPr>
            <p:nvPr/>
          </p:nvSpPr>
          <p:spPr bwMode="hidden">
            <a:xfrm rot="-5400000">
              <a:off x="3938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33" name="Line 131"/>
            <p:cNvSpPr>
              <a:spLocks noChangeShapeType="1"/>
            </p:cNvSpPr>
            <p:nvPr/>
          </p:nvSpPr>
          <p:spPr bwMode="hidden">
            <a:xfrm>
              <a:off x="3687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34" name="Line 132"/>
            <p:cNvSpPr>
              <a:spLocks noChangeShapeType="1"/>
            </p:cNvSpPr>
            <p:nvPr/>
          </p:nvSpPr>
          <p:spPr bwMode="hidden">
            <a:xfrm>
              <a:off x="4188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35" name="Line 133"/>
            <p:cNvSpPr>
              <a:spLocks noChangeShapeType="1"/>
            </p:cNvSpPr>
            <p:nvPr/>
          </p:nvSpPr>
          <p:spPr bwMode="hidden">
            <a:xfrm>
              <a:off x="4188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36" name="Line 134"/>
            <p:cNvSpPr>
              <a:spLocks noChangeShapeType="1"/>
            </p:cNvSpPr>
            <p:nvPr/>
          </p:nvSpPr>
          <p:spPr bwMode="hidden">
            <a:xfrm>
              <a:off x="3687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37" name="Line 135"/>
            <p:cNvSpPr>
              <a:spLocks noChangeShapeType="1"/>
            </p:cNvSpPr>
            <p:nvPr/>
          </p:nvSpPr>
          <p:spPr bwMode="hidden">
            <a:xfrm rot="-5400000">
              <a:off x="3938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38" name="Line 136"/>
            <p:cNvSpPr>
              <a:spLocks noChangeShapeType="1"/>
            </p:cNvSpPr>
            <p:nvPr/>
          </p:nvSpPr>
          <p:spPr bwMode="hidden">
            <a:xfrm rot="-5400000">
              <a:off x="4467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39" name="Line 137"/>
            <p:cNvSpPr>
              <a:spLocks noChangeShapeType="1"/>
            </p:cNvSpPr>
            <p:nvPr/>
          </p:nvSpPr>
          <p:spPr bwMode="hidden">
            <a:xfrm rot="-5400000">
              <a:off x="4467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40" name="Line 138"/>
            <p:cNvSpPr>
              <a:spLocks noChangeShapeType="1"/>
            </p:cNvSpPr>
            <p:nvPr/>
          </p:nvSpPr>
          <p:spPr bwMode="hidden">
            <a:xfrm rot="-5400000">
              <a:off x="3938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41" name="Line 139"/>
            <p:cNvSpPr>
              <a:spLocks noChangeShapeType="1"/>
            </p:cNvSpPr>
            <p:nvPr/>
          </p:nvSpPr>
          <p:spPr bwMode="hidden">
            <a:xfrm>
              <a:off x="4755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42" name="Line 140"/>
            <p:cNvSpPr>
              <a:spLocks noChangeShapeType="1"/>
            </p:cNvSpPr>
            <p:nvPr/>
          </p:nvSpPr>
          <p:spPr bwMode="hidden">
            <a:xfrm>
              <a:off x="5256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43" name="Line 141"/>
            <p:cNvSpPr>
              <a:spLocks noChangeShapeType="1"/>
            </p:cNvSpPr>
            <p:nvPr/>
          </p:nvSpPr>
          <p:spPr bwMode="hidden">
            <a:xfrm>
              <a:off x="5256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44" name="Line 142"/>
            <p:cNvSpPr>
              <a:spLocks noChangeShapeType="1"/>
            </p:cNvSpPr>
            <p:nvPr/>
          </p:nvSpPr>
          <p:spPr bwMode="hidden">
            <a:xfrm>
              <a:off x="4755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45" name="Line 143"/>
            <p:cNvSpPr>
              <a:spLocks noChangeShapeType="1"/>
            </p:cNvSpPr>
            <p:nvPr/>
          </p:nvSpPr>
          <p:spPr bwMode="hidden">
            <a:xfrm rot="-5400000">
              <a:off x="5006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46" name="Line 144"/>
            <p:cNvSpPr>
              <a:spLocks noChangeShapeType="1"/>
            </p:cNvSpPr>
            <p:nvPr/>
          </p:nvSpPr>
          <p:spPr bwMode="hidden">
            <a:xfrm rot="-5400000">
              <a:off x="5535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47" name="Line 145"/>
            <p:cNvSpPr>
              <a:spLocks noChangeShapeType="1"/>
            </p:cNvSpPr>
            <p:nvPr/>
          </p:nvSpPr>
          <p:spPr bwMode="hidden">
            <a:xfrm rot="-5400000">
              <a:off x="5535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48" name="Line 146"/>
            <p:cNvSpPr>
              <a:spLocks noChangeShapeType="1"/>
            </p:cNvSpPr>
            <p:nvPr/>
          </p:nvSpPr>
          <p:spPr bwMode="hidden">
            <a:xfrm rot="-5400000">
              <a:off x="5006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49" name="Line 147"/>
            <p:cNvSpPr>
              <a:spLocks noChangeShapeType="1"/>
            </p:cNvSpPr>
            <p:nvPr/>
          </p:nvSpPr>
          <p:spPr bwMode="hidden">
            <a:xfrm>
              <a:off x="4755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0" name="Line 148"/>
            <p:cNvSpPr>
              <a:spLocks noChangeShapeType="1"/>
            </p:cNvSpPr>
            <p:nvPr/>
          </p:nvSpPr>
          <p:spPr bwMode="hidden">
            <a:xfrm>
              <a:off x="5256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1" name="Line 149"/>
            <p:cNvSpPr>
              <a:spLocks noChangeShapeType="1"/>
            </p:cNvSpPr>
            <p:nvPr/>
          </p:nvSpPr>
          <p:spPr bwMode="hidden">
            <a:xfrm>
              <a:off x="5256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2" name="Line 150"/>
            <p:cNvSpPr>
              <a:spLocks noChangeShapeType="1"/>
            </p:cNvSpPr>
            <p:nvPr/>
          </p:nvSpPr>
          <p:spPr bwMode="hidden">
            <a:xfrm>
              <a:off x="4755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" name="Line 151"/>
            <p:cNvSpPr>
              <a:spLocks noChangeShapeType="1"/>
            </p:cNvSpPr>
            <p:nvPr/>
          </p:nvSpPr>
          <p:spPr bwMode="hidden">
            <a:xfrm rot="-5400000">
              <a:off x="5006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4" name="Line 152"/>
            <p:cNvSpPr>
              <a:spLocks noChangeShapeType="1"/>
            </p:cNvSpPr>
            <p:nvPr/>
          </p:nvSpPr>
          <p:spPr bwMode="hidden">
            <a:xfrm rot="-5400000">
              <a:off x="5535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5" name="Line 153"/>
            <p:cNvSpPr>
              <a:spLocks noChangeShapeType="1"/>
            </p:cNvSpPr>
            <p:nvPr/>
          </p:nvSpPr>
          <p:spPr bwMode="hidden">
            <a:xfrm rot="-5400000">
              <a:off x="5535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6" name="Line 154"/>
            <p:cNvSpPr>
              <a:spLocks noChangeShapeType="1"/>
            </p:cNvSpPr>
            <p:nvPr/>
          </p:nvSpPr>
          <p:spPr bwMode="hidden">
            <a:xfrm rot="-5400000">
              <a:off x="5006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7" name="Line 155"/>
            <p:cNvSpPr>
              <a:spLocks noChangeShapeType="1"/>
            </p:cNvSpPr>
            <p:nvPr/>
          </p:nvSpPr>
          <p:spPr bwMode="hidden">
            <a:xfrm>
              <a:off x="4755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8" name="Line 156"/>
            <p:cNvSpPr>
              <a:spLocks noChangeShapeType="1"/>
            </p:cNvSpPr>
            <p:nvPr/>
          </p:nvSpPr>
          <p:spPr bwMode="hidden">
            <a:xfrm>
              <a:off x="5256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9" name="Line 157"/>
            <p:cNvSpPr>
              <a:spLocks noChangeShapeType="1"/>
            </p:cNvSpPr>
            <p:nvPr/>
          </p:nvSpPr>
          <p:spPr bwMode="hidden">
            <a:xfrm>
              <a:off x="5256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60" name="Line 158"/>
            <p:cNvSpPr>
              <a:spLocks noChangeShapeType="1"/>
            </p:cNvSpPr>
            <p:nvPr/>
          </p:nvSpPr>
          <p:spPr bwMode="hidden">
            <a:xfrm>
              <a:off x="4755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61" name="Line 159"/>
            <p:cNvSpPr>
              <a:spLocks noChangeShapeType="1"/>
            </p:cNvSpPr>
            <p:nvPr/>
          </p:nvSpPr>
          <p:spPr bwMode="hidden">
            <a:xfrm rot="-5400000">
              <a:off x="5006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62" name="Line 160"/>
            <p:cNvSpPr>
              <a:spLocks noChangeShapeType="1"/>
            </p:cNvSpPr>
            <p:nvPr/>
          </p:nvSpPr>
          <p:spPr bwMode="hidden">
            <a:xfrm rot="-5400000">
              <a:off x="5535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63" name="Line 161"/>
            <p:cNvSpPr>
              <a:spLocks noChangeShapeType="1"/>
            </p:cNvSpPr>
            <p:nvPr/>
          </p:nvSpPr>
          <p:spPr bwMode="hidden">
            <a:xfrm rot="-5400000">
              <a:off x="5535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64" name="Line 162"/>
            <p:cNvSpPr>
              <a:spLocks noChangeShapeType="1"/>
            </p:cNvSpPr>
            <p:nvPr/>
          </p:nvSpPr>
          <p:spPr bwMode="hidden">
            <a:xfrm rot="-5400000">
              <a:off x="5006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65" name="Line 163"/>
            <p:cNvSpPr>
              <a:spLocks noChangeShapeType="1"/>
            </p:cNvSpPr>
            <p:nvPr/>
          </p:nvSpPr>
          <p:spPr bwMode="hidden">
            <a:xfrm>
              <a:off x="4755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66" name="Line 164"/>
            <p:cNvSpPr>
              <a:spLocks noChangeShapeType="1"/>
            </p:cNvSpPr>
            <p:nvPr/>
          </p:nvSpPr>
          <p:spPr bwMode="hidden">
            <a:xfrm>
              <a:off x="5256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67" name="Line 165"/>
            <p:cNvSpPr>
              <a:spLocks noChangeShapeType="1"/>
            </p:cNvSpPr>
            <p:nvPr/>
          </p:nvSpPr>
          <p:spPr bwMode="hidden">
            <a:xfrm>
              <a:off x="5256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68" name="Line 166"/>
            <p:cNvSpPr>
              <a:spLocks noChangeShapeType="1"/>
            </p:cNvSpPr>
            <p:nvPr/>
          </p:nvSpPr>
          <p:spPr bwMode="hidden">
            <a:xfrm>
              <a:off x="4755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69" name="Line 167"/>
            <p:cNvSpPr>
              <a:spLocks noChangeShapeType="1"/>
            </p:cNvSpPr>
            <p:nvPr/>
          </p:nvSpPr>
          <p:spPr bwMode="hidden">
            <a:xfrm rot="-5400000">
              <a:off x="5006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70" name="Line 168"/>
            <p:cNvSpPr>
              <a:spLocks noChangeShapeType="1"/>
            </p:cNvSpPr>
            <p:nvPr/>
          </p:nvSpPr>
          <p:spPr bwMode="hidden">
            <a:xfrm rot="-5400000">
              <a:off x="5535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71" name="Line 169"/>
            <p:cNvSpPr>
              <a:spLocks noChangeShapeType="1"/>
            </p:cNvSpPr>
            <p:nvPr/>
          </p:nvSpPr>
          <p:spPr bwMode="hidden">
            <a:xfrm rot="-5400000">
              <a:off x="5535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72" name="Line 170"/>
            <p:cNvSpPr>
              <a:spLocks noChangeShapeType="1"/>
            </p:cNvSpPr>
            <p:nvPr/>
          </p:nvSpPr>
          <p:spPr bwMode="hidden">
            <a:xfrm rot="-5400000">
              <a:off x="5006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73" name="Line 171"/>
            <p:cNvSpPr>
              <a:spLocks noChangeShapeType="1"/>
            </p:cNvSpPr>
            <p:nvPr/>
          </p:nvSpPr>
          <p:spPr bwMode="hidden">
            <a:xfrm rot="-5400000">
              <a:off x="198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74" name="Line 172"/>
            <p:cNvSpPr>
              <a:spLocks noChangeShapeType="1"/>
            </p:cNvSpPr>
            <p:nvPr/>
          </p:nvSpPr>
          <p:spPr bwMode="hidden">
            <a:xfrm rot="-5400000">
              <a:off x="737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75" name="Line 173"/>
            <p:cNvSpPr>
              <a:spLocks noChangeShapeType="1"/>
            </p:cNvSpPr>
            <p:nvPr/>
          </p:nvSpPr>
          <p:spPr bwMode="hidden">
            <a:xfrm rot="-5400000">
              <a:off x="1266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76" name="Line 174"/>
            <p:cNvSpPr>
              <a:spLocks noChangeShapeType="1"/>
            </p:cNvSpPr>
            <p:nvPr/>
          </p:nvSpPr>
          <p:spPr bwMode="hidden">
            <a:xfrm rot="-5400000">
              <a:off x="1805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77" name="Line 175"/>
            <p:cNvSpPr>
              <a:spLocks noChangeShapeType="1"/>
            </p:cNvSpPr>
            <p:nvPr/>
          </p:nvSpPr>
          <p:spPr bwMode="hidden">
            <a:xfrm rot="-5400000">
              <a:off x="2334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78" name="Line 176"/>
            <p:cNvSpPr>
              <a:spLocks noChangeShapeType="1"/>
            </p:cNvSpPr>
            <p:nvPr/>
          </p:nvSpPr>
          <p:spPr bwMode="hidden">
            <a:xfrm rot="-5400000">
              <a:off x="2873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79" name="Line 177"/>
            <p:cNvSpPr>
              <a:spLocks noChangeShapeType="1"/>
            </p:cNvSpPr>
            <p:nvPr/>
          </p:nvSpPr>
          <p:spPr bwMode="hidden">
            <a:xfrm rot="-5400000">
              <a:off x="3402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80" name="Line 178"/>
            <p:cNvSpPr>
              <a:spLocks noChangeShapeType="1"/>
            </p:cNvSpPr>
            <p:nvPr/>
          </p:nvSpPr>
          <p:spPr bwMode="hidden">
            <a:xfrm rot="-5400000">
              <a:off x="3941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81" name="Line 179"/>
            <p:cNvSpPr>
              <a:spLocks noChangeShapeType="1"/>
            </p:cNvSpPr>
            <p:nvPr/>
          </p:nvSpPr>
          <p:spPr bwMode="hidden">
            <a:xfrm rot="-5400000">
              <a:off x="4470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82" name="Line 180"/>
            <p:cNvSpPr>
              <a:spLocks noChangeShapeType="1"/>
            </p:cNvSpPr>
            <p:nvPr/>
          </p:nvSpPr>
          <p:spPr bwMode="hidden">
            <a:xfrm rot="-5400000">
              <a:off x="5009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83" name="Line 181"/>
            <p:cNvSpPr>
              <a:spLocks noChangeShapeType="1"/>
            </p:cNvSpPr>
            <p:nvPr/>
          </p:nvSpPr>
          <p:spPr bwMode="hidden">
            <a:xfrm rot="-5400000">
              <a:off x="5538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184" name="Group 182"/>
          <p:cNvGrpSpPr>
            <a:grpSpLocks/>
          </p:cNvGrpSpPr>
          <p:nvPr/>
        </p:nvGrpSpPr>
        <p:grpSpPr bwMode="auto">
          <a:xfrm>
            <a:off x="533400" y="1905000"/>
            <a:ext cx="8077200" cy="1676400"/>
            <a:chOff x="336" y="1200"/>
            <a:chExt cx="5088" cy="1056"/>
          </a:xfrm>
        </p:grpSpPr>
        <p:sp>
          <p:nvSpPr>
            <p:cNvPr id="185" name="Rectangle 183"/>
            <p:cNvSpPr>
              <a:spLocks noChangeArrowheads="1"/>
            </p:cNvSpPr>
            <p:nvPr/>
          </p:nvSpPr>
          <p:spPr bwMode="auto">
            <a:xfrm>
              <a:off x="2880" y="1200"/>
              <a:ext cx="2544" cy="52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86" name="Rectangle 184"/>
            <p:cNvSpPr>
              <a:spLocks noChangeArrowheads="1"/>
            </p:cNvSpPr>
            <p:nvPr/>
          </p:nvSpPr>
          <p:spPr bwMode="auto">
            <a:xfrm>
              <a:off x="2880" y="1728"/>
              <a:ext cx="2544" cy="52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87" name="Rectangle 185"/>
            <p:cNvSpPr>
              <a:spLocks noChangeArrowheads="1"/>
            </p:cNvSpPr>
            <p:nvPr/>
          </p:nvSpPr>
          <p:spPr bwMode="auto">
            <a:xfrm>
              <a:off x="336" y="1728"/>
              <a:ext cx="2544" cy="52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88" name="Rectangle 186"/>
            <p:cNvSpPr>
              <a:spLocks noChangeArrowheads="1"/>
            </p:cNvSpPr>
            <p:nvPr/>
          </p:nvSpPr>
          <p:spPr bwMode="auto">
            <a:xfrm>
              <a:off x="336" y="1200"/>
              <a:ext cx="2544" cy="52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89" name="Rectangle 187"/>
            <p:cNvSpPr>
              <a:spLocks noChangeArrowheads="1"/>
            </p:cNvSpPr>
            <p:nvPr/>
          </p:nvSpPr>
          <p:spPr bwMode="white">
            <a:xfrm>
              <a:off x="432" y="1296"/>
              <a:ext cx="4896" cy="86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190" name="Group 193"/>
          <p:cNvGrpSpPr>
            <a:grpSpLocks/>
          </p:cNvGrpSpPr>
          <p:nvPr/>
        </p:nvGrpSpPr>
        <p:grpSpPr bwMode="auto">
          <a:xfrm>
            <a:off x="304800" y="6783388"/>
            <a:ext cx="8458200" cy="74612"/>
            <a:chOff x="192" y="4273"/>
            <a:chExt cx="5328" cy="47"/>
          </a:xfrm>
        </p:grpSpPr>
        <p:sp>
          <p:nvSpPr>
            <p:cNvPr id="191" name="Rectangle 194"/>
            <p:cNvSpPr>
              <a:spLocks noChangeArrowheads="1"/>
            </p:cNvSpPr>
            <p:nvPr/>
          </p:nvSpPr>
          <p:spPr bwMode="ltGray">
            <a:xfrm>
              <a:off x="504" y="4273"/>
              <a:ext cx="312" cy="47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2" name="Rectangle 195"/>
            <p:cNvSpPr>
              <a:spLocks noChangeArrowheads="1"/>
            </p:cNvSpPr>
            <p:nvPr/>
          </p:nvSpPr>
          <p:spPr bwMode="ltGray">
            <a:xfrm>
              <a:off x="192" y="4273"/>
              <a:ext cx="312" cy="4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3" name="Rectangle 196"/>
            <p:cNvSpPr>
              <a:spLocks noChangeArrowheads="1"/>
            </p:cNvSpPr>
            <p:nvPr/>
          </p:nvSpPr>
          <p:spPr bwMode="ltGray">
            <a:xfrm>
              <a:off x="1176" y="4273"/>
              <a:ext cx="312" cy="4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4" name="Rectangle 197"/>
            <p:cNvSpPr>
              <a:spLocks noChangeArrowheads="1"/>
            </p:cNvSpPr>
            <p:nvPr/>
          </p:nvSpPr>
          <p:spPr bwMode="ltGray">
            <a:xfrm>
              <a:off x="864" y="4273"/>
              <a:ext cx="312" cy="4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" name="Rectangle 198"/>
            <p:cNvSpPr>
              <a:spLocks noChangeArrowheads="1"/>
            </p:cNvSpPr>
            <p:nvPr/>
          </p:nvSpPr>
          <p:spPr bwMode="ltGray">
            <a:xfrm>
              <a:off x="1848" y="4273"/>
              <a:ext cx="312" cy="47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" name="Rectangle 199"/>
            <p:cNvSpPr>
              <a:spLocks noChangeArrowheads="1"/>
            </p:cNvSpPr>
            <p:nvPr/>
          </p:nvSpPr>
          <p:spPr bwMode="ltGray">
            <a:xfrm>
              <a:off x="1536" y="4273"/>
              <a:ext cx="312" cy="4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7" name="Rectangle 200"/>
            <p:cNvSpPr>
              <a:spLocks noChangeArrowheads="1"/>
            </p:cNvSpPr>
            <p:nvPr/>
          </p:nvSpPr>
          <p:spPr bwMode="ltGray">
            <a:xfrm>
              <a:off x="2520" y="4273"/>
              <a:ext cx="312" cy="4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8" name="Rectangle 201"/>
            <p:cNvSpPr>
              <a:spLocks noChangeArrowheads="1"/>
            </p:cNvSpPr>
            <p:nvPr/>
          </p:nvSpPr>
          <p:spPr bwMode="ltGray">
            <a:xfrm>
              <a:off x="2208" y="4273"/>
              <a:ext cx="312" cy="4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9" name="Rectangle 202"/>
            <p:cNvSpPr>
              <a:spLocks noChangeArrowheads="1"/>
            </p:cNvSpPr>
            <p:nvPr/>
          </p:nvSpPr>
          <p:spPr bwMode="ltGray">
            <a:xfrm>
              <a:off x="3192" y="4273"/>
              <a:ext cx="312" cy="47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00" name="Rectangle 203"/>
            <p:cNvSpPr>
              <a:spLocks noChangeArrowheads="1"/>
            </p:cNvSpPr>
            <p:nvPr/>
          </p:nvSpPr>
          <p:spPr bwMode="ltGray">
            <a:xfrm>
              <a:off x="2880" y="4273"/>
              <a:ext cx="312" cy="4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01" name="Rectangle 204"/>
            <p:cNvSpPr>
              <a:spLocks noChangeArrowheads="1"/>
            </p:cNvSpPr>
            <p:nvPr/>
          </p:nvSpPr>
          <p:spPr bwMode="ltGray">
            <a:xfrm>
              <a:off x="3864" y="4273"/>
              <a:ext cx="312" cy="4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02" name="Rectangle 205"/>
            <p:cNvSpPr>
              <a:spLocks noChangeArrowheads="1"/>
            </p:cNvSpPr>
            <p:nvPr/>
          </p:nvSpPr>
          <p:spPr bwMode="ltGray">
            <a:xfrm>
              <a:off x="3552" y="4273"/>
              <a:ext cx="312" cy="4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03" name="Rectangle 206"/>
            <p:cNvSpPr>
              <a:spLocks noChangeArrowheads="1"/>
            </p:cNvSpPr>
            <p:nvPr/>
          </p:nvSpPr>
          <p:spPr bwMode="ltGray">
            <a:xfrm>
              <a:off x="4536" y="4273"/>
              <a:ext cx="312" cy="47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04" name="Rectangle 207"/>
            <p:cNvSpPr>
              <a:spLocks noChangeArrowheads="1"/>
            </p:cNvSpPr>
            <p:nvPr/>
          </p:nvSpPr>
          <p:spPr bwMode="ltGray">
            <a:xfrm>
              <a:off x="4224" y="4273"/>
              <a:ext cx="312" cy="4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05" name="Rectangle 208"/>
            <p:cNvSpPr>
              <a:spLocks noChangeArrowheads="1"/>
            </p:cNvSpPr>
            <p:nvPr/>
          </p:nvSpPr>
          <p:spPr bwMode="ltGray">
            <a:xfrm>
              <a:off x="5208" y="4273"/>
              <a:ext cx="312" cy="4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06" name="Rectangle 209"/>
            <p:cNvSpPr>
              <a:spLocks noChangeArrowheads="1"/>
            </p:cNvSpPr>
            <p:nvPr/>
          </p:nvSpPr>
          <p:spPr bwMode="ltGray">
            <a:xfrm>
              <a:off x="4896" y="4273"/>
              <a:ext cx="312" cy="4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pic>
        <p:nvPicPr>
          <p:cNvPr id="207" name="Picture 210" descr="posbul1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7063" y="3363913"/>
            <a:ext cx="293687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652" name="Rectangle 188"/>
          <p:cNvSpPr>
            <a:spLocks noGrp="1" noChangeArrowheads="1"/>
          </p:cNvSpPr>
          <p:nvPr>
            <p:ph type="ctrTitle"/>
          </p:nvPr>
        </p:nvSpPr>
        <p:spPr>
          <a:xfrm>
            <a:off x="685800" y="2057400"/>
            <a:ext cx="7772400" cy="1371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2653" name="Rectangle 18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8" name="Rectangle 19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9" name="Rectangle 19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0" name="Rectangle 19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C4B36-8040-4D23-A33D-6EDC6C2959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44B49-D498-4C07-8528-1A28D6EAD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1E7AA-98CB-45CA-BDD7-DCE97796E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741C8-74EA-424A-84F7-EF11CAA28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CA8F5-7184-4B24-924B-92515EF9B6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EFBC5-402D-4C6B-8046-36AF823216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E7B8C-CAF4-4422-A974-6D8AE1633A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567E4-0939-42D1-9ED6-111A16156B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AC295D-D5DB-40C2-8F6F-B521706E30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E24B2-A283-46D0-BEB2-495CB6B9C8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6CFCD-0584-4842-A21F-6E4DA80547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0F782-BD84-46BE-A081-CE3D4EB55C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A05CE-CEB4-4FD9-8252-75608D7F54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567C7-05DB-4894-9FA3-A87CCD6F14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38F044DB-7ADD-4E2D-8BE5-457D6E009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15900" y="76200"/>
            <a:ext cx="8686800" cy="6781800"/>
            <a:chOff x="136" y="48"/>
            <a:chExt cx="5472" cy="4272"/>
          </a:xfrm>
        </p:grpSpPr>
        <p:grpSp>
          <p:nvGrpSpPr>
            <p:cNvPr id="1032" name="Group 8"/>
            <p:cNvGrpSpPr>
              <a:grpSpLocks/>
            </p:cNvGrpSpPr>
            <p:nvPr/>
          </p:nvGrpSpPr>
          <p:grpSpPr bwMode="auto">
            <a:xfrm>
              <a:off x="136" y="48"/>
              <a:ext cx="5472" cy="212"/>
              <a:chOff x="136" y="48"/>
              <a:chExt cx="5472" cy="212"/>
            </a:xfrm>
          </p:grpSpPr>
          <p:grpSp>
            <p:nvGrpSpPr>
              <p:cNvPr id="1058" name="Group 9"/>
              <p:cNvGrpSpPr>
                <a:grpSpLocks/>
              </p:cNvGrpSpPr>
              <p:nvPr/>
            </p:nvGrpSpPr>
            <p:grpSpPr bwMode="auto">
              <a:xfrm>
                <a:off x="136" y="48"/>
                <a:ext cx="1056" cy="212"/>
                <a:chOff x="2544" y="2160"/>
                <a:chExt cx="1920" cy="384"/>
              </a:xfrm>
            </p:grpSpPr>
            <p:sp>
              <p:nvSpPr>
                <p:cNvPr id="61450" name="Rectangle 10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51" name="Rectangle 11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52" name="Rectangle 12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53" name="Rectangle 13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54" name="Rectangle 14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  <p:grpSp>
            <p:nvGrpSpPr>
              <p:cNvPr id="1059" name="Group 15"/>
              <p:cNvGrpSpPr>
                <a:grpSpLocks/>
              </p:cNvGrpSpPr>
              <p:nvPr/>
            </p:nvGrpSpPr>
            <p:grpSpPr bwMode="auto">
              <a:xfrm>
                <a:off x="1240" y="48"/>
                <a:ext cx="1056" cy="212"/>
                <a:chOff x="2544" y="2160"/>
                <a:chExt cx="1920" cy="384"/>
              </a:xfrm>
            </p:grpSpPr>
            <p:sp>
              <p:nvSpPr>
                <p:cNvPr id="61456" name="Rectangle 16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57" name="Rectangle 17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58" name="Rectangle 18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59" name="Rectangle 19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60" name="Rectangle 20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  <p:grpSp>
            <p:nvGrpSpPr>
              <p:cNvPr id="1060" name="Group 21"/>
              <p:cNvGrpSpPr>
                <a:grpSpLocks/>
              </p:cNvGrpSpPr>
              <p:nvPr/>
            </p:nvGrpSpPr>
            <p:grpSpPr bwMode="auto">
              <a:xfrm>
                <a:off x="2344" y="48"/>
                <a:ext cx="1056" cy="212"/>
                <a:chOff x="2544" y="2160"/>
                <a:chExt cx="1920" cy="384"/>
              </a:xfrm>
            </p:grpSpPr>
            <p:sp>
              <p:nvSpPr>
                <p:cNvPr id="61462" name="Rectangle 22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63" name="Rectangle 23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64" name="Rectangle 24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65" name="Rectangle 25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66" name="Rectangle 26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  <p:grpSp>
            <p:nvGrpSpPr>
              <p:cNvPr id="1061" name="Group 27"/>
              <p:cNvGrpSpPr>
                <a:grpSpLocks/>
              </p:cNvGrpSpPr>
              <p:nvPr/>
            </p:nvGrpSpPr>
            <p:grpSpPr bwMode="auto">
              <a:xfrm>
                <a:off x="3448" y="48"/>
                <a:ext cx="1056" cy="212"/>
                <a:chOff x="2544" y="2160"/>
                <a:chExt cx="1920" cy="384"/>
              </a:xfrm>
            </p:grpSpPr>
            <p:sp>
              <p:nvSpPr>
                <p:cNvPr id="61468" name="Rectangle 28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69" name="Rectangle 29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70" name="Rectangle 30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71" name="Rectangle 31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72" name="Rectangle 32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  <p:grpSp>
            <p:nvGrpSpPr>
              <p:cNvPr id="1062" name="Group 33"/>
              <p:cNvGrpSpPr>
                <a:grpSpLocks/>
              </p:cNvGrpSpPr>
              <p:nvPr/>
            </p:nvGrpSpPr>
            <p:grpSpPr bwMode="auto">
              <a:xfrm>
                <a:off x="4552" y="48"/>
                <a:ext cx="1056" cy="212"/>
                <a:chOff x="2544" y="2160"/>
                <a:chExt cx="1920" cy="384"/>
              </a:xfrm>
            </p:grpSpPr>
            <p:sp>
              <p:nvSpPr>
                <p:cNvPr id="61474" name="Rectangle 34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75" name="Rectangle 35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76" name="Rectangle 36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77" name="Rectangle 37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78" name="Rectangle 38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1033" name="Group 39"/>
            <p:cNvGrpSpPr>
              <a:grpSpLocks/>
            </p:cNvGrpSpPr>
            <p:nvPr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1034" name="Group 40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61481" name="Rectangle 4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82" name="Rectangle 4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  <p:grpSp>
            <p:nvGrpSpPr>
              <p:cNvPr id="1035" name="Group 43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61484" name="Rectangle 4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85" name="Rectangle 4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  <p:grpSp>
            <p:nvGrpSpPr>
              <p:cNvPr id="1036" name="Group 46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61487" name="Rectangle 4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88" name="Rectangle 4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  <p:grpSp>
            <p:nvGrpSpPr>
              <p:cNvPr id="1037" name="Group 49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61490" name="Rectangle 50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91" name="Rectangle 51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  <p:grpSp>
            <p:nvGrpSpPr>
              <p:cNvPr id="1038" name="Group 52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61493" name="Rectangle 53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94" name="Rectangle 54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  <p:grpSp>
            <p:nvGrpSpPr>
              <p:cNvPr id="1039" name="Group 55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61496" name="Rectangle 5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497" name="Rectangle 5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  <p:grpSp>
            <p:nvGrpSpPr>
              <p:cNvPr id="1040" name="Group 58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61499" name="Rectangle 59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500" name="Rectangle 60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  <p:grpSp>
            <p:nvGrpSpPr>
              <p:cNvPr id="1041" name="Group 61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61502" name="Rectangle 62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61503" name="Rectangle 63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5000"/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105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05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700808"/>
            <a:ext cx="7772400" cy="4068167"/>
          </a:xfrm>
        </p:spPr>
        <p:txBody>
          <a:bodyPr/>
          <a:lstStyle/>
          <a:p>
            <a:pPr algn="ctr"/>
            <a:r>
              <a:rPr lang="ru-RU" sz="2000" dirty="0" smtClean="0"/>
              <a:t>Величие народа не измеряется его                      численностью, как величие человека не измеряется его ростом; единственной мерой служит его умственное развитие и его нравственный уровень.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               ( В. Гюго )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340767"/>
            <a:ext cx="7772400" cy="504057"/>
          </a:xfrm>
        </p:spPr>
        <p:txBody>
          <a:bodyPr/>
          <a:lstStyle/>
          <a:p>
            <a:r>
              <a:rPr lang="ru-RU" sz="4400" dirty="0" smtClean="0"/>
              <a:t>                                     </a:t>
            </a:r>
          </a:p>
          <a:p>
            <a:endParaRPr lang="ru-RU" sz="4400" dirty="0" smtClean="0"/>
          </a:p>
          <a:p>
            <a:endParaRPr lang="ru-RU" sz="4400" dirty="0" smtClean="0"/>
          </a:p>
          <a:p>
            <a:r>
              <a:rPr lang="ru-RU" sz="4400" dirty="0" smtClean="0"/>
              <a:t>                             Эпиграф</a:t>
            </a:r>
          </a:p>
          <a:p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C:\Documents and Settings\user\Рабочий стол\Без имени-1копирование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C:\Documents and Settings\user\Рабочий стол\Без имени-1копирование.jpg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323850" y="568325"/>
            <a:ext cx="8496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ru-RU" sz="2400" b="1">
                <a:solidFill>
                  <a:schemeClr val="tx1"/>
                </a:solidFill>
              </a:rPr>
              <a:t>                     Демографические  кризисы.</a:t>
            </a:r>
          </a:p>
        </p:txBody>
      </p:sp>
      <p:graphicFrame>
        <p:nvGraphicFramePr>
          <p:cNvPr id="78921" name="Group 73"/>
          <p:cNvGraphicFramePr>
            <a:graphicFrameLocks noGrp="1"/>
          </p:cNvGraphicFramePr>
          <p:nvPr/>
        </p:nvGraphicFramePr>
        <p:xfrm>
          <a:off x="250825" y="1397000"/>
          <a:ext cx="8713788" cy="5093018"/>
        </p:xfrm>
        <a:graphic>
          <a:graphicData uri="http://schemas.openxmlformats.org/drawingml/2006/table">
            <a:tbl>
              <a:tblPr/>
              <a:tblGrid>
                <a:gridCol w="1800225"/>
                <a:gridCol w="1512888"/>
                <a:gridCol w="3600450"/>
                <a:gridCol w="1800225"/>
              </a:tblGrid>
              <a:tr h="858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Демографический кризис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Временной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период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Причины демографического кризиса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Потери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(млн.чел)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0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2121C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первый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1914-1922  гг.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Первая Мировая война, революция, голод 1921-1922г.г.,эмиграция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11-18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второй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30-е  гг.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Индустриализация, коллективизация, репрессии и голод 1933-1934г.г.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5-13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третий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40-е  гг.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    Великая Отечественная     война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21-27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7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четвертый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90-е  гг. -  по  настоящее  время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Экономический кризис (инфляция,рост цен,неблагобриятная экологическая ситуация)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587375"/>
          </a:xfrm>
        </p:spPr>
        <p:txBody>
          <a:bodyPr/>
          <a:lstStyle/>
          <a:p>
            <a:pPr eaLnBrk="1" hangingPunct="1"/>
            <a:r>
              <a:rPr lang="ru-RU" sz="4000" dirty="0" smtClean="0"/>
              <a:t>Естественное движение населения.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484313"/>
            <a:ext cx="4244975" cy="5184775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Какие процессы влияют на изменение численности населения кроме перечисленных?</a:t>
            </a:r>
          </a:p>
          <a:p>
            <a:pPr eaLnBrk="1" hangingPunct="1"/>
            <a:r>
              <a:rPr lang="ru-RU" sz="2400" dirty="0" smtClean="0"/>
              <a:t>Это изменения в соотношении численности родившихся и умерших жителей страны. </a:t>
            </a:r>
          </a:p>
          <a:p>
            <a:pPr eaLnBrk="1" hangingPunct="1"/>
            <a:r>
              <a:rPr lang="ru-RU" sz="2400" dirty="0" smtClean="0">
                <a:solidFill>
                  <a:srgbClr val="AC190A"/>
                </a:solidFill>
              </a:rPr>
              <a:t>Воспроизводство населения- это процесс непрерывной смены поколений - (ЕД).</a:t>
            </a:r>
          </a:p>
        </p:txBody>
      </p:sp>
      <p:pic>
        <p:nvPicPr>
          <p:cNvPr id="14340" name="Picture 5" descr="788916229f4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76825" y="1700213"/>
            <a:ext cx="3810000" cy="2762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609600"/>
            <a:ext cx="8642350" cy="114300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AC190A"/>
                </a:solidFill>
              </a:rPr>
              <a:t>Разность между числом родившихся и числом умерших за определенное время называется естественным балансом  (ЕБ= Р-С)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2060848"/>
            <a:ext cx="8964612" cy="5328592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Как изменялось соотношение между числом родившихся и умерших с 1950 по 2009 год?</a:t>
            </a:r>
          </a:p>
          <a:p>
            <a:pPr eaLnBrk="1" hangingPunct="1"/>
            <a:r>
              <a:rPr lang="ru-RU" sz="2800" dirty="0" smtClean="0"/>
              <a:t>К каким последствиям приводит такое соотношение?(используйте текст учебника стр.29)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475656" y="3933056"/>
          <a:ext cx="6144344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9600"/>
            <a:ext cx="8892480" cy="1143000"/>
          </a:xfrm>
        </p:spPr>
        <p:txBody>
          <a:bodyPr/>
          <a:lstStyle/>
          <a:p>
            <a:r>
              <a:rPr lang="ru-RU" sz="2400" dirty="0" smtClean="0"/>
              <a:t>Заполните приведённую ниже таблицу демографическими показателями, соответствующими трём административным единицам ( с применением карты из учебника, рис.3.4 )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</p:nvPr>
        </p:nvGraphicFramePr>
        <p:xfrm>
          <a:off x="685800" y="1981200"/>
          <a:ext cx="77724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Рождаемость</a:t>
                      </a:r>
                      <a:r>
                        <a:rPr lang="ru-RU" baseline="0" dirty="0" smtClean="0"/>
                        <a:t> (%о)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Смертность (%о)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Высокая  рождаемость: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Высокая  смертность: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Низкая  рождаемость: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Низкая смертность: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3"/>
          <p:cNvSpPr txBox="1">
            <a:spLocks noChangeArrowheads="1"/>
          </p:cNvSpPr>
          <p:nvPr/>
        </p:nvSpPr>
        <p:spPr bwMode="auto">
          <a:xfrm>
            <a:off x="250825" y="836613"/>
            <a:ext cx="8707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kumimoji="0" lang="ru-RU" i="1" dirty="0">
                <a:solidFill>
                  <a:srgbClr val="7030A0"/>
                </a:solidFill>
              </a:rPr>
              <a:t>ОБЩИЕ  ИТОГИ  ЕСТЕСТВЕННОГО  ДВИЖЕНИЯ  НАСЕЛЕНИЯ</a:t>
            </a:r>
            <a:r>
              <a:rPr lang="ru-RU" i="1" dirty="0">
                <a:solidFill>
                  <a:srgbClr val="7030A0"/>
                </a:solidFill>
              </a:rPr>
              <a:t> г.ТАРАКЛИЯ</a:t>
            </a:r>
          </a:p>
        </p:txBody>
      </p:sp>
      <p:graphicFrame>
        <p:nvGraphicFramePr>
          <p:cNvPr id="106780" name="Group 284"/>
          <p:cNvGraphicFramePr>
            <a:graphicFrameLocks noGrp="1"/>
          </p:cNvGraphicFramePr>
          <p:nvPr/>
        </p:nvGraphicFramePr>
        <p:xfrm>
          <a:off x="611188" y="1484313"/>
          <a:ext cx="7529512" cy="4190465"/>
        </p:xfrm>
        <a:graphic>
          <a:graphicData uri="http://schemas.openxmlformats.org/drawingml/2006/table">
            <a:tbl>
              <a:tblPr/>
              <a:tblGrid>
                <a:gridCol w="1800200"/>
                <a:gridCol w="1296144"/>
                <a:gridCol w="1080120"/>
                <a:gridCol w="216024"/>
                <a:gridCol w="1512168"/>
                <a:gridCol w="1624856"/>
              </a:tblGrid>
              <a:tr h="38224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Кол-во человек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 На 1000 населения(%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70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20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2010г.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2011г.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2010г.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2011г.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31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Родившихся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6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Умерших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0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Естественный баланс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-0,1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31" name="Text Box 286"/>
          <p:cNvSpPr txBox="1">
            <a:spLocks noChangeArrowheads="1"/>
          </p:cNvSpPr>
          <p:nvPr/>
        </p:nvSpPr>
        <p:spPr bwMode="auto">
          <a:xfrm>
            <a:off x="395536" y="5877272"/>
            <a:ext cx="82089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Изучите данные статистики и сделайте вывод о естественном движении </a:t>
            </a:r>
          </a:p>
          <a:p>
            <a:r>
              <a:rPr lang="ru-RU" dirty="0"/>
              <a:t>населения за 2011 год в сравнении с 2010 годом.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685800" y="609600"/>
          <a:ext cx="77724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-243408"/>
            <a:ext cx="7772400" cy="1996008"/>
          </a:xfrm>
        </p:spPr>
        <p:txBody>
          <a:bodyPr/>
          <a:lstStyle/>
          <a:p>
            <a:r>
              <a:rPr lang="ru-RU" dirty="0" smtClean="0"/>
              <a:t>+</a:t>
            </a:r>
            <a:br>
              <a:rPr lang="ru-RU" dirty="0" smtClean="0"/>
            </a:br>
            <a:r>
              <a:rPr lang="ru-RU" sz="3600" dirty="0" smtClean="0"/>
              <a:t>Динамика численности населения РМ ( в целом по стране )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628796"/>
          <a:ext cx="9144000" cy="5056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616"/>
                <a:gridCol w="2520280"/>
                <a:gridCol w="2520280"/>
                <a:gridCol w="2987824"/>
              </a:tblGrid>
              <a:tr h="552062">
                <a:tc>
                  <a:txBody>
                    <a:bodyPr/>
                    <a:lstStyle/>
                    <a:p>
                      <a:r>
                        <a:rPr lang="ru-RU" dirty="0" smtClean="0"/>
                        <a:t>Годы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Численность</a:t>
                      </a:r>
                      <a:r>
                        <a:rPr lang="ru-RU" baseline="0" dirty="0" smtClean="0"/>
                        <a:t> населения(тыс.чел.)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ЕП или ЕУ населения (тыс.чел.)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 годовой прирост  или убыль (тыс.чел.)      </a:t>
                      </a:r>
                      <a:endParaRPr lang="ru-RU" dirty="0"/>
                    </a:p>
                  </a:txBody>
                  <a:tcPr/>
                </a:tc>
              </a:tr>
              <a:tr h="5520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2290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----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----</a:t>
                      </a:r>
                      <a:endParaRPr lang="ru-RU" dirty="0"/>
                    </a:p>
                  </a:txBody>
                  <a:tcPr/>
                </a:tc>
              </a:tr>
              <a:tr h="5520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1960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2968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678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67,8</a:t>
                      </a:r>
                      <a:endParaRPr lang="ru-RU" dirty="0"/>
                    </a:p>
                  </a:txBody>
                  <a:tcPr/>
                </a:tc>
              </a:tr>
              <a:tr h="5520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1970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3569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601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60,1</a:t>
                      </a:r>
                      <a:endParaRPr lang="ru-RU" dirty="0"/>
                    </a:p>
                  </a:txBody>
                  <a:tcPr/>
                </a:tc>
              </a:tr>
              <a:tr h="5520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1980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3968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39,9</a:t>
                      </a:r>
                      <a:endParaRPr lang="ru-RU" dirty="0"/>
                    </a:p>
                  </a:txBody>
                  <a:tcPr/>
                </a:tc>
              </a:tr>
              <a:tr h="5520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1990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4359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39,1</a:t>
                      </a:r>
                      <a:endParaRPr lang="ru-RU" dirty="0"/>
                    </a:p>
                  </a:txBody>
                  <a:tcPr/>
                </a:tc>
              </a:tr>
              <a:tr h="5520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4191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-168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-16,8</a:t>
                      </a:r>
                      <a:endParaRPr lang="ru-RU" dirty="0"/>
                    </a:p>
                  </a:txBody>
                  <a:tcPr/>
                </a:tc>
              </a:tr>
              <a:tr h="5520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4155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-36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-7,2</a:t>
                      </a:r>
                      <a:endParaRPr lang="ru-RU" dirty="0"/>
                    </a:p>
                  </a:txBody>
                  <a:tcPr/>
                </a:tc>
              </a:tr>
              <a:tr h="5520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4087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-68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-13,6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40960" cy="1224136"/>
          </a:xfrm>
        </p:spPr>
        <p:txBody>
          <a:bodyPr/>
          <a:lstStyle/>
          <a:p>
            <a:r>
              <a:rPr lang="ru-RU" sz="2800" dirty="0" smtClean="0"/>
              <a:t>На основе табличных данных постройте график демографических показателей некоторых административных единиц по приведённому образцу:</a:t>
            </a:r>
            <a:endParaRPr lang="ru-RU" sz="2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0" y="1916831"/>
          <a:ext cx="5508104" cy="3250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7026"/>
                <a:gridCol w="1377026"/>
                <a:gridCol w="1377026"/>
                <a:gridCol w="1377026"/>
              </a:tblGrid>
              <a:tr h="1111359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Админис-тративные</a:t>
                      </a:r>
                      <a:r>
                        <a:rPr lang="ru-RU" baseline="0" dirty="0" smtClean="0"/>
                        <a:t> единицы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Рождаемос-ть</a:t>
                      </a:r>
                      <a:r>
                        <a:rPr lang="ru-RU" dirty="0" smtClean="0"/>
                        <a:t> (%</a:t>
                      </a:r>
                      <a:r>
                        <a:rPr lang="ru-RU" sz="1600" dirty="0" smtClean="0"/>
                        <a:t>о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Смертность  </a:t>
                      </a:r>
                      <a:r>
                        <a:rPr lang="ru-RU" sz="1800" b="1" dirty="0" smtClean="0"/>
                        <a:t>(</a:t>
                      </a:r>
                      <a:r>
                        <a:rPr lang="ru-RU" sz="1800" b="1" baseline="0" dirty="0" smtClean="0"/>
                        <a:t> %</a:t>
                      </a:r>
                      <a:r>
                        <a:rPr lang="ru-RU" sz="1400" b="1" baseline="0" dirty="0" smtClean="0"/>
                        <a:t>о</a:t>
                      </a:r>
                      <a:r>
                        <a:rPr lang="ru-RU" b="1" dirty="0" smtClean="0"/>
                        <a:t>)</a:t>
                      </a:r>
                      <a:r>
                        <a:rPr lang="ru-RU" b="0" dirty="0" smtClean="0"/>
                        <a:t>                                                            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Естествен-ный</a:t>
                      </a:r>
                      <a:r>
                        <a:rPr lang="ru-RU" dirty="0" smtClean="0"/>
                        <a:t> баланс</a:t>
                      </a:r>
                      <a:endParaRPr lang="ru-RU" dirty="0"/>
                    </a:p>
                  </a:txBody>
                  <a:tcPr/>
                </a:tc>
              </a:tr>
              <a:tr h="777952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Бриченский</a:t>
                      </a:r>
                      <a:r>
                        <a:rPr lang="ru-RU" dirty="0" smtClean="0"/>
                        <a:t>  р-н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15.8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- 5,7</a:t>
                      </a:r>
                      <a:endParaRPr lang="ru-RU" dirty="0"/>
                    </a:p>
                  </a:txBody>
                  <a:tcPr/>
                </a:tc>
              </a:tr>
              <a:tr h="680589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Орхейский</a:t>
                      </a:r>
                      <a:r>
                        <a:rPr lang="ru-RU" dirty="0" smtClean="0"/>
                        <a:t> р-н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12,6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- 0,8</a:t>
                      </a:r>
                      <a:endParaRPr lang="ru-RU" dirty="0"/>
                    </a:p>
                  </a:txBody>
                  <a:tcPr/>
                </a:tc>
              </a:tr>
              <a:tr h="680589">
                <a:tc>
                  <a:txBody>
                    <a:bodyPr/>
                    <a:lstStyle/>
                    <a:p>
                      <a:r>
                        <a:rPr lang="ru-RU" dirty="0" smtClean="0"/>
                        <a:t>АТО </a:t>
                      </a:r>
                      <a:r>
                        <a:rPr lang="ru-RU" dirty="0" err="1" smtClean="0"/>
                        <a:t>Гагаузия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10.9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5508625" y="1700213"/>
          <a:ext cx="3635375" cy="482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72816"/>
            <a:ext cx="7772400" cy="2016224"/>
          </a:xfrm>
        </p:spPr>
        <p:txBody>
          <a:bodyPr/>
          <a:lstStyle/>
          <a:p>
            <a:pPr eaLnBrk="1" hangingPunct="1"/>
            <a:r>
              <a:rPr lang="ru-RU" sz="4000" dirty="0" smtClean="0"/>
              <a:t>Динамика численности и воспроизводство населения. </a:t>
            </a:r>
          </a:p>
        </p:txBody>
      </p:sp>
      <p:pic>
        <p:nvPicPr>
          <p:cNvPr id="1027" name="Picture 3" descr="C:\Users\1111\Desktop\moldov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789040"/>
            <a:ext cx="5410348" cy="2852936"/>
          </a:xfrm>
          <a:prstGeom prst="rect">
            <a:avLst/>
          </a:prstGeom>
          <a:noFill/>
        </p:spPr>
      </p:pic>
      <p:pic>
        <p:nvPicPr>
          <p:cNvPr id="1029" name="Picture 5" descr="C:\Users\1111\Desktop\мd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0"/>
            <a:ext cx="4608512" cy="1916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2880320"/>
          </a:xfrm>
        </p:spPr>
        <p:txBody>
          <a:bodyPr/>
          <a:lstStyle/>
          <a:p>
            <a:pPr algn="l"/>
            <a:r>
              <a:rPr lang="ru-RU" sz="3200" dirty="0" smtClean="0"/>
              <a:t>1).По общей численности населения РМ занимает: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br>
              <a:rPr lang="ru-RU" sz="3200" dirty="0" smtClean="0"/>
            </a:br>
            <a:r>
              <a:rPr lang="ru-RU" sz="3200" dirty="0" smtClean="0"/>
              <a:t>       а) 100 место;</a:t>
            </a:r>
            <a:br>
              <a:rPr lang="ru-RU" sz="3200" dirty="0" smtClean="0"/>
            </a:br>
            <a:r>
              <a:rPr lang="ru-RU" sz="3200" dirty="0" smtClean="0"/>
              <a:t>          б) 25 место;</a:t>
            </a:r>
            <a:br>
              <a:rPr lang="ru-RU" sz="3200" dirty="0" smtClean="0"/>
            </a:br>
            <a:r>
              <a:rPr lang="ru-RU" sz="3200" dirty="0" smtClean="0"/>
              <a:t>             в)125 место.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459432"/>
            <a:ext cx="8424936" cy="4824536"/>
          </a:xfrm>
        </p:spPr>
        <p:txBody>
          <a:bodyPr/>
          <a:lstStyle/>
          <a:p>
            <a:pPr algn="l"/>
            <a:r>
              <a:rPr lang="ru-RU" sz="3200" dirty="0" smtClean="0"/>
              <a:t>2).Численность населения РМ в настоящее время (млн.чел.) :</a:t>
            </a:r>
            <a:br>
              <a:rPr lang="ru-RU" sz="3200" dirty="0" smtClean="0"/>
            </a:br>
            <a:r>
              <a:rPr lang="ru-RU" sz="3200" dirty="0" smtClean="0"/>
              <a:t>                а) 4,3</a:t>
            </a:r>
            <a:br>
              <a:rPr lang="ru-RU" sz="3200" dirty="0" smtClean="0"/>
            </a:br>
            <a:r>
              <a:rPr lang="ru-RU" sz="3200" dirty="0" smtClean="0"/>
              <a:t>                  б) 3,5</a:t>
            </a:r>
            <a:br>
              <a:rPr lang="ru-RU" sz="3200" dirty="0" smtClean="0"/>
            </a:br>
            <a:r>
              <a:rPr lang="ru-RU" sz="3200" dirty="0" smtClean="0"/>
              <a:t>                     в) 4,2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340768"/>
            <a:ext cx="8640960" cy="3888432"/>
          </a:xfrm>
        </p:spPr>
        <p:txBody>
          <a:bodyPr/>
          <a:lstStyle/>
          <a:p>
            <a:pPr algn="l"/>
            <a:r>
              <a:rPr lang="ru-RU" sz="3200" dirty="0" smtClean="0"/>
              <a:t>3). Какое из 2-х утверждений верное: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1. Численность населения Румынии больше, чем Украины.</a:t>
            </a:r>
            <a:br>
              <a:rPr lang="ru-RU" sz="3200" dirty="0" smtClean="0"/>
            </a:br>
            <a:r>
              <a:rPr lang="ru-RU" sz="3200" dirty="0" smtClean="0"/>
              <a:t>2. Численность населения Китая больше, чем в Индии.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а) 1- неверно; 2 – верно;</a:t>
            </a:r>
            <a:br>
              <a:rPr lang="ru-RU" sz="3200" dirty="0" smtClean="0"/>
            </a:br>
            <a:r>
              <a:rPr lang="ru-RU" sz="3200" dirty="0" smtClean="0"/>
              <a:t>б) 1- верно; 2 – неверно;</a:t>
            </a:r>
            <a:br>
              <a:rPr lang="ru-RU" sz="3200" dirty="0" smtClean="0"/>
            </a:br>
            <a:r>
              <a:rPr lang="ru-RU" sz="3200" dirty="0" smtClean="0"/>
              <a:t>в) оба верны;</a:t>
            </a:r>
            <a:br>
              <a:rPr lang="ru-RU" sz="3200" dirty="0" smtClean="0"/>
            </a:br>
            <a:r>
              <a:rPr lang="ru-RU" sz="3200" dirty="0" smtClean="0"/>
              <a:t>г) оба неверны.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5843736"/>
          </a:xfrm>
        </p:spPr>
        <p:txBody>
          <a:bodyPr/>
          <a:lstStyle/>
          <a:p>
            <a:pPr algn="l"/>
            <a:r>
              <a:rPr lang="ru-RU" sz="3200" dirty="0" smtClean="0"/>
              <a:t>4). Верны ли следующие утверждения?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1. В последнее десятилетие рождаемость в                 РМ сокращается.</a:t>
            </a:r>
            <a:br>
              <a:rPr lang="ru-RU" sz="3200" dirty="0" smtClean="0"/>
            </a:br>
            <a:r>
              <a:rPr lang="ru-RU" sz="3200" dirty="0" smtClean="0"/>
              <a:t>2. В последнее десятилетие в РМ тип воспроизводства населения традиционный.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а) 1- неверно; 2- верно;</a:t>
            </a:r>
            <a:br>
              <a:rPr lang="ru-RU" sz="3200" dirty="0" smtClean="0"/>
            </a:br>
            <a:r>
              <a:rPr lang="ru-RU" sz="3200" dirty="0" smtClean="0"/>
              <a:t>б) 1- верно; 2 – неверно;</a:t>
            </a:r>
            <a:br>
              <a:rPr lang="ru-RU" sz="3200" dirty="0" smtClean="0"/>
            </a:br>
            <a:r>
              <a:rPr lang="ru-RU" sz="3200" dirty="0" smtClean="0"/>
              <a:t>в) оба верны;</a:t>
            </a:r>
            <a:br>
              <a:rPr lang="ru-RU" sz="3200" dirty="0" smtClean="0"/>
            </a:br>
            <a:r>
              <a:rPr lang="ru-RU" sz="3200" dirty="0" smtClean="0"/>
              <a:t>г) оба неверны.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4547592"/>
          </a:xfrm>
        </p:spPr>
        <p:txBody>
          <a:bodyPr/>
          <a:lstStyle/>
          <a:p>
            <a:pPr algn="l"/>
            <a:r>
              <a:rPr lang="ru-RU" sz="3200" dirty="0" smtClean="0"/>
              <a:t>5). В настоящее время  ЕД населения характеризуется: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                 а) ЕП;</a:t>
            </a:r>
            <a:br>
              <a:rPr lang="ru-RU" sz="3200" dirty="0" smtClean="0"/>
            </a:br>
            <a:r>
              <a:rPr lang="ru-RU" sz="3200" dirty="0" smtClean="0"/>
              <a:t>                         б) ЕУ;</a:t>
            </a:r>
            <a:br>
              <a:rPr lang="ru-RU" sz="3200" dirty="0" smtClean="0"/>
            </a:br>
            <a:r>
              <a:rPr lang="ru-RU" sz="3200" dirty="0" smtClean="0"/>
              <a:t>                             в) ЕБ.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4744"/>
            <a:ext cx="8458200" cy="3384376"/>
          </a:xfrm>
        </p:spPr>
        <p:txBody>
          <a:bodyPr/>
          <a:lstStyle/>
          <a:p>
            <a:pPr algn="l"/>
            <a:r>
              <a:rPr lang="ru-RU" sz="3200" dirty="0" smtClean="0"/>
              <a:t>        6). Для ЕД населения РМ характерно: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а) превышение рождаемости над смертностью;</a:t>
            </a:r>
            <a:br>
              <a:rPr lang="ru-RU" sz="3200" dirty="0" smtClean="0"/>
            </a:br>
            <a:r>
              <a:rPr lang="ru-RU" sz="3200" dirty="0" smtClean="0"/>
              <a:t>б) превышение смертности над рождаемостью;</a:t>
            </a:r>
            <a:br>
              <a:rPr lang="ru-RU" sz="3200" dirty="0" smtClean="0"/>
            </a:br>
            <a:r>
              <a:rPr lang="ru-RU" sz="3200" dirty="0" smtClean="0"/>
              <a:t>в) естественный баланс.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412776"/>
            <a:ext cx="7918450" cy="5445224"/>
          </a:xfrm>
        </p:spPr>
        <p:txBody>
          <a:bodyPr/>
          <a:lstStyle/>
          <a:p>
            <a:pPr eaLnBrk="1" hangingPunct="1"/>
            <a:r>
              <a:rPr lang="ru-RU" dirty="0" smtClean="0"/>
              <a:t>1.Как можно получить сведения о численности населения? </a:t>
            </a:r>
          </a:p>
          <a:p>
            <a:pPr eaLnBrk="1" hangingPunct="1"/>
            <a:r>
              <a:rPr lang="ru-RU" dirty="0" smtClean="0"/>
              <a:t>2.Какова численность населения РМ?</a:t>
            </a:r>
          </a:p>
          <a:p>
            <a:pPr eaLnBrk="1" hangingPunct="1"/>
            <a:r>
              <a:rPr lang="ru-RU" dirty="0" smtClean="0"/>
              <a:t>3.Какое место занимает РМ среди стран мира по численности населения? </a:t>
            </a:r>
          </a:p>
          <a:p>
            <a:pPr eaLnBrk="1" hangingPunct="1"/>
            <a:r>
              <a:rPr lang="ru-RU" dirty="0" smtClean="0"/>
              <a:t>4.Что такое демографический кризис?</a:t>
            </a:r>
          </a:p>
          <a:p>
            <a:pPr eaLnBrk="1" hangingPunct="1"/>
            <a:r>
              <a:rPr lang="ru-RU" dirty="0" smtClean="0"/>
              <a:t>5.Что такое естественное движение населения?</a:t>
            </a:r>
          </a:p>
          <a:p>
            <a:pPr eaLnBrk="1" hangingPunct="1"/>
            <a:r>
              <a:rPr lang="ru-RU" dirty="0" smtClean="0"/>
              <a:t>6.Что называют демографическим переходом?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156396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/>
              <a:t>Вопросы на которые мы должны ответить в конце урока: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4897438" cy="1276350"/>
          </a:xfrm>
        </p:spPr>
        <p:txBody>
          <a:bodyPr/>
          <a:lstStyle/>
          <a:p>
            <a:pPr eaLnBrk="1" hangingPunct="1"/>
            <a:r>
              <a:rPr lang="ru-RU" sz="3600" smtClean="0"/>
              <a:t>Динамика численности населения.</a:t>
            </a:r>
          </a:p>
        </p:txBody>
      </p:sp>
      <p:sp>
        <p:nvSpPr>
          <p:cNvPr id="717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12875"/>
            <a:ext cx="4402138" cy="5445125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Первая перепись населения проводилась в Рос. Империи в 1897г.</a:t>
            </a:r>
          </a:p>
          <a:p>
            <a:pPr eaLnBrk="1" hangingPunct="1"/>
            <a:r>
              <a:rPr lang="ru-RU" sz="2800" dirty="0" smtClean="0"/>
              <a:t>Тогда численность населения была 67,5млн.чел.(2млн. – жители Бессарабии)</a:t>
            </a:r>
          </a:p>
          <a:p>
            <a:pPr eaLnBrk="1" hangingPunct="1"/>
            <a:r>
              <a:rPr lang="ru-RU" sz="2800" dirty="0" smtClean="0"/>
              <a:t>В каком году была последняя перепись и когда будет следующая?</a:t>
            </a:r>
          </a:p>
        </p:txBody>
      </p:sp>
      <p:pic>
        <p:nvPicPr>
          <p:cNvPr id="7172" name="Picture 6" descr="00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8263" y="476250"/>
            <a:ext cx="3814762" cy="2825750"/>
          </a:xfrm>
          <a:noFill/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900113" y="5876925"/>
            <a:ext cx="47513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Советские плакаты, посвященные</a:t>
            </a:r>
          </a:p>
          <a:p>
            <a:r>
              <a:rPr lang="ru-RU"/>
              <a:t> переписи населения</a:t>
            </a:r>
          </a:p>
        </p:txBody>
      </p:sp>
      <p:pic>
        <p:nvPicPr>
          <p:cNvPr id="7174" name="Picture 8" descr="perepi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3429000"/>
            <a:ext cx="3838575" cy="320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6"/>
          <p:cNvSpPr>
            <a:spLocks noGrp="1" noChangeArrowheads="1"/>
          </p:cNvSpPr>
          <p:nvPr>
            <p:ph type="title"/>
          </p:nvPr>
        </p:nvSpPr>
        <p:spPr>
          <a:xfrm>
            <a:off x="179388" y="609600"/>
            <a:ext cx="8785225" cy="515938"/>
          </a:xfrm>
        </p:spPr>
        <p:txBody>
          <a:bodyPr/>
          <a:lstStyle/>
          <a:p>
            <a:pPr eaLnBrk="1" hangingPunct="1"/>
            <a:r>
              <a:rPr lang="ru-RU" sz="4000" smtClean="0"/>
              <a:t>Численность населения РМ.</a:t>
            </a:r>
          </a:p>
        </p:txBody>
      </p:sp>
      <p:sp>
        <p:nvSpPr>
          <p:cNvPr id="5123" name="Rectangle 10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268413"/>
            <a:ext cx="3600450" cy="41052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По данным Национального бюро статистики, численность </a:t>
            </a:r>
            <a:r>
              <a:rPr lang="ru-RU" sz="2800" b="1" smtClean="0"/>
              <a:t>постоянного населения Республики Молдова</a:t>
            </a:r>
            <a:r>
              <a:rPr lang="ru-RU" sz="2800" smtClean="0"/>
              <a:t> на июль 2011г. составила  3,5 млн.человек. </a:t>
            </a:r>
          </a:p>
        </p:txBody>
      </p:sp>
      <p:pic>
        <p:nvPicPr>
          <p:cNvPr id="2050" name="Picture 2" descr="C:\Users\1111\Desktop\Moldova_judete-lar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124744"/>
            <a:ext cx="5436096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15" name="Rectangle 71"/>
          <p:cNvSpPr>
            <a:spLocks noGrp="1" noChangeArrowheads="1"/>
          </p:cNvSpPr>
          <p:nvPr>
            <p:ph type="title"/>
          </p:nvPr>
        </p:nvSpPr>
        <p:spPr>
          <a:xfrm>
            <a:off x="323850" y="696913"/>
            <a:ext cx="8640763" cy="42862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Демография</a:t>
            </a:r>
            <a:r>
              <a:rPr lang="ru-RU" sz="2400" smtClean="0">
                <a:solidFill>
                  <a:schemeClr val="tx1"/>
                </a:solidFill>
              </a:rPr>
              <a:t>  -  наука  о  народонаселении  и  его  воспроизводстве.</a:t>
            </a:r>
          </a:p>
        </p:txBody>
      </p:sp>
      <p:graphicFrame>
        <p:nvGraphicFramePr>
          <p:cNvPr id="31928" name="Group 184"/>
          <p:cNvGraphicFramePr>
            <a:graphicFrameLocks noGrp="1"/>
          </p:cNvGraphicFramePr>
          <p:nvPr>
            <p:ph idx="1"/>
          </p:nvPr>
        </p:nvGraphicFramePr>
        <p:xfrm>
          <a:off x="251520" y="1557338"/>
          <a:ext cx="4680520" cy="4752528"/>
        </p:xfrm>
        <a:graphic>
          <a:graphicData uri="http://schemas.openxmlformats.org/drawingml/2006/table">
            <a:tbl>
              <a:tblPr/>
              <a:tblGrid>
                <a:gridCol w="580372"/>
                <a:gridCol w="1298380"/>
                <a:gridCol w="2801768"/>
              </a:tblGrid>
              <a:tr h="844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№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Страна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Численность населения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Китай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1.3 миллиарда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Индия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1.2 миллиарда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США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313,2 млн.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307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Индонезия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245,6 млн.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Бразилия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203,4 млн.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РФ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138,7 млн.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8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Япония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126,5 млн.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Украина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45,1 млн.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Румыния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 млн.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16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РМ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3,5 млн.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209" name="Text Box 180"/>
          <p:cNvSpPr txBox="1">
            <a:spLocks noChangeArrowheads="1"/>
          </p:cNvSpPr>
          <p:nvPr/>
        </p:nvSpPr>
        <p:spPr bwMode="auto">
          <a:xfrm>
            <a:off x="5200650" y="1484313"/>
            <a:ext cx="3943350" cy="547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ru-RU" sz="2400" b="1">
                <a:solidFill>
                  <a:schemeClr val="tx1"/>
                </a:solidFill>
                <a:latin typeface="Times New Roman" pitchFamily="18" charset="0"/>
              </a:rPr>
              <a:t>Рассмотрите  таблицу :</a:t>
            </a:r>
          </a:p>
          <a:p>
            <a:r>
              <a:rPr kumimoji="0" lang="ru-RU" sz="2400" b="1">
                <a:solidFill>
                  <a:schemeClr val="tx1"/>
                </a:solidFill>
                <a:latin typeface="Times New Roman" pitchFamily="18" charset="0"/>
              </a:rPr>
              <a:t>    1.Назовите  крупнейшие  страны  мира по численности  населения. </a:t>
            </a:r>
          </a:p>
          <a:p>
            <a:r>
              <a:rPr kumimoji="0" lang="ru-RU" sz="2400" b="1">
                <a:solidFill>
                  <a:schemeClr val="tx1"/>
                </a:solidFill>
                <a:latin typeface="Times New Roman" pitchFamily="18" charset="0"/>
              </a:rPr>
              <a:t>    2.Какое  место  в  мире  занимает  РМ?  </a:t>
            </a:r>
          </a:p>
          <a:p>
            <a:r>
              <a:rPr kumimoji="0" lang="ru-RU" sz="2400" b="1">
                <a:solidFill>
                  <a:schemeClr val="tx1"/>
                </a:solidFill>
                <a:latin typeface="Times New Roman" pitchFamily="18" charset="0"/>
              </a:rPr>
              <a:t>   3.Как  изменилась  ситуация  к июлю 2011 г.?</a:t>
            </a:r>
          </a:p>
          <a:p>
            <a:r>
              <a:rPr kumimoji="0" lang="ru-RU" sz="2400" b="1">
                <a:solidFill>
                  <a:schemeClr val="tx1"/>
                </a:solidFill>
                <a:latin typeface="Times New Roman" pitchFamily="18" charset="0"/>
              </a:rPr>
              <a:t>   (сравните стр.28 рис.3.1) Запишите  крупнейшие страны  мира  по  численности  населения    в  тетрадь.</a:t>
            </a:r>
          </a:p>
          <a:p>
            <a:endParaRPr kumimoji="0" lang="ru-RU" sz="2000" b="1">
              <a:solidFill>
                <a:schemeClr val="tx1"/>
              </a:solidFill>
              <a:latin typeface="Times New Roman" pitchFamily="18" charset="0"/>
            </a:endParaRPr>
          </a:p>
          <a:p>
            <a:endParaRPr kumimoji="0" lang="ru-RU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25538"/>
            <a:ext cx="8893175" cy="5256212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b="1" dirty="0" smtClean="0"/>
          </a:p>
          <a:p>
            <a:pPr eaLnBrk="1" hangingPunct="1"/>
            <a:r>
              <a:rPr lang="ru-RU" b="1" dirty="0" smtClean="0"/>
              <a:t>Как изменялась численность населения? Чем это можно объяснить?</a:t>
            </a:r>
          </a:p>
          <a:p>
            <a:pPr eaLnBrk="1" hangingPunct="1">
              <a:buNone/>
            </a:pPr>
            <a:endParaRPr lang="ru-RU" b="1" dirty="0" smtClean="0"/>
          </a:p>
          <a:p>
            <a:pPr eaLnBrk="1" hangingPunct="1"/>
            <a:r>
              <a:rPr lang="ru-RU" b="1" dirty="0" smtClean="0"/>
              <a:t>По графику рис. 3.1. назовите периоды, когда численность населения уменьшалась.</a:t>
            </a:r>
          </a:p>
        </p:txBody>
      </p:sp>
      <p:sp>
        <p:nvSpPr>
          <p:cNvPr id="8195" name="Text Box 8"/>
          <p:cNvSpPr txBox="1">
            <a:spLocks noChangeArrowheads="1"/>
          </p:cNvSpPr>
          <p:nvPr/>
        </p:nvSpPr>
        <p:spPr bwMode="auto">
          <a:xfrm>
            <a:off x="4192588" y="4673600"/>
            <a:ext cx="47720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ru-RU" sz="2000">
                <a:solidFill>
                  <a:schemeClr val="tx1"/>
                </a:solidFill>
              </a:rPr>
              <a:t>Периоды  снижения  численности  </a:t>
            </a:r>
          </a:p>
          <a:p>
            <a:r>
              <a:rPr kumimoji="0" lang="ru-RU" sz="2000">
                <a:solidFill>
                  <a:schemeClr val="tx1"/>
                </a:solidFill>
              </a:rPr>
              <a:t>населения  называют </a:t>
            </a:r>
          </a:p>
          <a:p>
            <a:r>
              <a:rPr kumimoji="0" lang="ru-RU" sz="2000">
                <a:solidFill>
                  <a:schemeClr val="tx1"/>
                </a:solidFill>
              </a:rPr>
              <a:t> </a:t>
            </a:r>
            <a:r>
              <a:rPr kumimoji="0" lang="ru-RU" sz="2000" b="1">
                <a:solidFill>
                  <a:srgbClr val="6B39F7"/>
                </a:solidFill>
              </a:rPr>
              <a:t>демографическим  кризисом</a:t>
            </a:r>
            <a:r>
              <a:rPr kumimoji="0" lang="ru-RU" sz="200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09600"/>
            <a:ext cx="8424862" cy="1811338"/>
          </a:xfrm>
        </p:spPr>
        <p:txBody>
          <a:bodyPr/>
          <a:lstStyle/>
          <a:p>
            <a:pPr eaLnBrk="1" hangingPunct="1"/>
            <a:r>
              <a:rPr lang="ru-RU" sz="2800" smtClean="0"/>
              <a:t>В течение ХХ века страна пережила несколько демографических кризисов.</a:t>
            </a:r>
            <a:br>
              <a:rPr lang="ru-RU" sz="2800" smtClean="0"/>
            </a:br>
            <a:r>
              <a:rPr lang="ru-RU" sz="2800" smtClean="0"/>
              <a:t>Используя содержание следующих слайдов и учебник, заполните таблицу:</a:t>
            </a:r>
          </a:p>
        </p:txBody>
      </p:sp>
      <p:graphicFrame>
        <p:nvGraphicFramePr>
          <p:cNvPr id="75826" name="Group 50"/>
          <p:cNvGraphicFramePr>
            <a:graphicFrameLocks noGrp="1"/>
          </p:cNvGraphicFramePr>
          <p:nvPr>
            <p:ph sz="half" idx="2"/>
          </p:nvPr>
        </p:nvGraphicFramePr>
        <p:xfrm>
          <a:off x="107950" y="2636838"/>
          <a:ext cx="8928100" cy="3887790"/>
        </p:xfrm>
        <a:graphic>
          <a:graphicData uri="http://schemas.openxmlformats.org/drawingml/2006/table">
            <a:tbl>
              <a:tblPr/>
              <a:tblGrid>
                <a:gridCol w="1706563"/>
                <a:gridCol w="2557462"/>
                <a:gridCol w="3419475"/>
                <a:gridCol w="1244600"/>
              </a:tblGrid>
              <a:tr h="77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Демографический кризис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Временной период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Причины демографического кризиса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Потери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2121C"/>
                          </a:solidFill>
                          <a:effectLst/>
                          <a:latin typeface="Times New Roman" pitchFamily="18" charset="0"/>
                        </a:rPr>
                        <a:t>(млн.чел)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C:\Documents and Settings\user\Рабочий стол\Без имени-1копирование.jpg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any Meeting">
  <a:themeElements>
    <a:clrScheme name="Company Meeting 7">
      <a:dk1>
        <a:srgbClr val="8383AD"/>
      </a:dk1>
      <a:lt1>
        <a:srgbClr val="DAF5FA"/>
      </a:lt1>
      <a:dk2>
        <a:srgbClr val="404176"/>
      </a:dk2>
      <a:lt2>
        <a:srgbClr val="969696"/>
      </a:lt2>
      <a:accent1>
        <a:srgbClr val="BABE90"/>
      </a:accent1>
      <a:accent2>
        <a:srgbClr val="666699"/>
      </a:accent2>
      <a:accent3>
        <a:srgbClr val="EAF9FC"/>
      </a:accent3>
      <a:accent4>
        <a:srgbClr val="6F6F93"/>
      </a:accent4>
      <a:accent5>
        <a:srgbClr val="D9DBC6"/>
      </a:accent5>
      <a:accent6>
        <a:srgbClr val="5C5C8A"/>
      </a:accent6>
      <a:hlink>
        <a:srgbClr val="C09E4A"/>
      </a:hlink>
      <a:folHlink>
        <a:srgbClr val="006666"/>
      </a:folHlink>
    </a:clrScheme>
    <a:fontScheme name="Company Meeting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ompany Meeting 1">
        <a:dk1>
          <a:srgbClr val="8383AD"/>
        </a:dk1>
        <a:lt1>
          <a:srgbClr val="FEFED6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EFEE8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2">
        <a:dk1>
          <a:srgbClr val="8383AD"/>
        </a:dk1>
        <a:lt1>
          <a:srgbClr val="FFFFFF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FFFFF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3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EBEBEB"/>
        </a:accent5>
        <a:accent6>
          <a:srgbClr val="555555"/>
        </a:accent6>
        <a:hlink>
          <a:srgbClr val="C0C0C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4">
        <a:dk1>
          <a:srgbClr val="424262"/>
        </a:dk1>
        <a:lt1>
          <a:srgbClr val="FFFFFF"/>
        </a:lt1>
        <a:dk2>
          <a:srgbClr val="22659C"/>
        </a:dk2>
        <a:lt2>
          <a:srgbClr val="A4AEC2"/>
        </a:lt2>
        <a:accent1>
          <a:srgbClr val="B1C7E7"/>
        </a:accent1>
        <a:accent2>
          <a:srgbClr val="494983"/>
        </a:accent2>
        <a:accent3>
          <a:srgbClr val="FFFFFF"/>
        </a:accent3>
        <a:accent4>
          <a:srgbClr val="373753"/>
        </a:accent4>
        <a:accent5>
          <a:srgbClr val="D5E0F1"/>
        </a:accent5>
        <a:accent6>
          <a:srgbClr val="414176"/>
        </a:accent6>
        <a:hlink>
          <a:srgbClr val="6EADC4"/>
        </a:hlink>
        <a:folHlink>
          <a:srgbClr val="3E6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5">
        <a:dk1>
          <a:srgbClr val="000000"/>
        </a:dk1>
        <a:lt1>
          <a:srgbClr val="FFFFFF"/>
        </a:lt1>
        <a:dk2>
          <a:srgbClr val="404176"/>
        </a:dk2>
        <a:lt2>
          <a:srgbClr val="969696"/>
        </a:lt2>
        <a:accent1>
          <a:srgbClr val="B4CD81"/>
        </a:accent1>
        <a:accent2>
          <a:srgbClr val="717EB5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6672A4"/>
        </a:accent6>
        <a:hlink>
          <a:srgbClr val="D793C2"/>
        </a:hlink>
        <a:folHlink>
          <a:srgbClr val="8267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6">
        <a:dk1>
          <a:srgbClr val="111111"/>
        </a:dk1>
        <a:lt1>
          <a:srgbClr val="FAF5D2"/>
        </a:lt1>
        <a:dk2>
          <a:srgbClr val="4D4D4D"/>
        </a:dk2>
        <a:lt2>
          <a:srgbClr val="D0C59E"/>
        </a:lt2>
        <a:accent1>
          <a:srgbClr val="BABE90"/>
        </a:accent1>
        <a:accent2>
          <a:srgbClr val="666699"/>
        </a:accent2>
        <a:accent3>
          <a:srgbClr val="B2B2B2"/>
        </a:accent3>
        <a:accent4>
          <a:srgbClr val="D6D1B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ny Meeting 7">
        <a:dk1>
          <a:srgbClr val="8383AD"/>
        </a:dk1>
        <a:lt1>
          <a:srgbClr val="DAF5FA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EAF9FC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Employee Orientation</Template>
  <TotalTime>2595</TotalTime>
  <Words>760</Words>
  <Application>Microsoft Office PowerPoint</Application>
  <PresentationFormat>Экран (4:3)</PresentationFormat>
  <Paragraphs>227</Paragraphs>
  <Slides>25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Company Meeting</vt:lpstr>
      <vt:lpstr>Величие народа не измеряется его                      численностью, как величие человека не измеряется его ростом; единственной мерой служит его умственное развитие и его нравственный уровень.                                                                                                                                      ( В. Гюго )</vt:lpstr>
      <vt:lpstr>Динамика численности и воспроизводство населения. </vt:lpstr>
      <vt:lpstr>Вопросы на которые мы должны ответить в конце урока:</vt:lpstr>
      <vt:lpstr>Динамика численности населения.</vt:lpstr>
      <vt:lpstr>Численность населения РМ.</vt:lpstr>
      <vt:lpstr>Демография  -  наука  о  народонаселении  и  его  воспроизводстве.</vt:lpstr>
      <vt:lpstr>Слайд 7</vt:lpstr>
      <vt:lpstr>В течение ХХ века страна пережила несколько демографических кризисов. Используя содержание следующих слайдов и учебник, заполните таблицу:</vt:lpstr>
      <vt:lpstr>Слайд 9</vt:lpstr>
      <vt:lpstr>Слайд 10</vt:lpstr>
      <vt:lpstr>Слайд 11</vt:lpstr>
      <vt:lpstr>Слайд 12</vt:lpstr>
      <vt:lpstr>Естественное движение населения.</vt:lpstr>
      <vt:lpstr>Разность между числом родившихся и числом умерших за определенное время называется естественным балансом  (ЕБ= Р-С)</vt:lpstr>
      <vt:lpstr>Заполните приведённую ниже таблицу демографическими показателями, соответствующими трём административным единицам ( с применением карты из учебника, рис.3.4 )</vt:lpstr>
      <vt:lpstr>Слайд 16</vt:lpstr>
      <vt:lpstr>Слайд 17</vt:lpstr>
      <vt:lpstr>+ Динамика численности населения РМ ( в целом по стране )</vt:lpstr>
      <vt:lpstr>На основе табличных данных постройте график демографических показателей некоторых административных единиц по приведённому образцу:</vt:lpstr>
      <vt:lpstr>1).По общей численности населения РМ занимает:          а) 100 место;           б) 25 место;              в)125 место. </vt:lpstr>
      <vt:lpstr>2).Численность населения РМ в настоящее время (млн.чел.) :                 а) 4,3                   б) 3,5                      в) 4,2</vt:lpstr>
      <vt:lpstr>3). Какое из 2-х утверждений верное:  1. Численность населения Румынии больше, чем Украины. 2. Численность населения Китая больше, чем в Индии.  а) 1- неверно; 2 – верно; б) 1- верно; 2 – неверно; в) оба верны; г) оба неверны.</vt:lpstr>
      <vt:lpstr>4). Верны ли следующие утверждения?  1. В последнее десятилетие рождаемость в                 РМ сокращается. 2. В последнее десятилетие в РМ тип воспроизводства населения традиционный.  а) 1- неверно; 2- верно; б) 1- верно; 2 – неверно; в) оба верны; г) оба неверны. </vt:lpstr>
      <vt:lpstr>5). В настоящее время  ЕД населения характеризуется:                       а) ЕП;                          б) ЕУ;                              в) ЕБ.</vt:lpstr>
      <vt:lpstr>        6). Для ЕД населения РМ характерно:  а) превышение рождаемости над смертностью; б) превышение смертности над рождаемостью; в) естественный баланс.  </vt:lpstr>
    </vt:vector>
  </TitlesOfParts>
  <Company>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Численность и естественный прирост населения России.</dc:title>
  <dc:creator>Luda</dc:creator>
  <cp:keywords>слайд15</cp:keywords>
  <cp:lastModifiedBy>1111</cp:lastModifiedBy>
  <cp:revision>213</cp:revision>
  <dcterms:created xsi:type="dcterms:W3CDTF">2005-12-01T02:28:15Z</dcterms:created>
  <dcterms:modified xsi:type="dcterms:W3CDTF">2013-01-22T13:03:38Z</dcterms:modified>
</cp:coreProperties>
</file>