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0" r:id="rId5"/>
    <p:sldId id="258" r:id="rId6"/>
    <p:sldId id="259" r:id="rId7"/>
    <p:sldId id="278" r:id="rId8"/>
    <p:sldId id="273" r:id="rId9"/>
    <p:sldId id="274" r:id="rId10"/>
    <p:sldId id="275" r:id="rId11"/>
    <p:sldId id="276" r:id="rId12"/>
    <p:sldId id="263" r:id="rId13"/>
    <p:sldId id="264" r:id="rId14"/>
    <p:sldId id="266" r:id="rId15"/>
    <p:sldId id="265" r:id="rId16"/>
    <p:sldId id="279" r:id="rId17"/>
    <p:sldId id="271" r:id="rId18"/>
    <p:sldId id="272" r:id="rId19"/>
    <p:sldId id="282" r:id="rId20"/>
    <p:sldId id="277" r:id="rId21"/>
    <p:sldId id="281" r:id="rId22"/>
    <p:sldId id="269" r:id="rId23"/>
    <p:sldId id="270" r:id="rId24"/>
    <p:sldId id="267" r:id="rId25"/>
    <p:sldId id="26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863F-F14E-4C7F-B766-AE931C826343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2B31-5B67-41DF-BD36-C24D6B2FF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863F-F14E-4C7F-B766-AE931C826343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2B31-5B67-41DF-BD36-C24D6B2FF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863F-F14E-4C7F-B766-AE931C826343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2B31-5B67-41DF-BD36-C24D6B2FF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863F-F14E-4C7F-B766-AE931C826343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2B31-5B67-41DF-BD36-C24D6B2FF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863F-F14E-4C7F-B766-AE931C826343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2B31-5B67-41DF-BD36-C24D6B2FF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863F-F14E-4C7F-B766-AE931C826343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2B31-5B67-41DF-BD36-C24D6B2FF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863F-F14E-4C7F-B766-AE931C826343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2B31-5B67-41DF-BD36-C24D6B2FF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863F-F14E-4C7F-B766-AE931C826343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2B31-5B67-41DF-BD36-C24D6B2FF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863F-F14E-4C7F-B766-AE931C826343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2B31-5B67-41DF-BD36-C24D6B2FF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863F-F14E-4C7F-B766-AE931C826343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2B31-5B67-41DF-BD36-C24D6B2FF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863F-F14E-4C7F-B766-AE931C826343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E2B31-5B67-41DF-BD36-C24D6B2FF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D863F-F14E-4C7F-B766-AE931C826343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E2B31-5B67-41DF-BD36-C24D6B2FF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571472" y="4786322"/>
            <a:ext cx="8143932" cy="1857388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Bookman Old Style" pitchFamily="18" charset="0"/>
              </a:rPr>
              <a:t>Выполнил: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Bookman Old Style" pitchFamily="18" charset="0"/>
              </a:rPr>
              <a:t>учитель географии  Т.Т.Л.  им. И. </a:t>
            </a:r>
            <a:r>
              <a:rPr lang="ru-RU" sz="2800" dirty="0" err="1" smtClean="0">
                <a:solidFill>
                  <a:schemeClr val="tx1"/>
                </a:solidFill>
                <a:latin typeface="Bookman Old Style" pitchFamily="18" charset="0"/>
              </a:rPr>
              <a:t>Инзова</a:t>
            </a:r>
            <a:endParaRPr lang="ru-RU" sz="28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Bookman Old Style" pitchFamily="18" charset="0"/>
              </a:rPr>
              <a:t>Республика  Молдова , г. Тараклия</a:t>
            </a:r>
          </a:p>
          <a:p>
            <a:r>
              <a:rPr lang="ru-RU" sz="3600" dirty="0" err="1" smtClean="0">
                <a:solidFill>
                  <a:srgbClr val="FF0000"/>
                </a:solidFill>
                <a:latin typeface="Bookman Old Style" pitchFamily="18" charset="0"/>
              </a:rPr>
              <a:t>Шпаковский</a:t>
            </a:r>
            <a:r>
              <a:rPr lang="ru-RU" sz="3600" dirty="0" smtClean="0">
                <a:solidFill>
                  <a:srgbClr val="FF0000"/>
                </a:solidFill>
                <a:latin typeface="Bookman Old Style" pitchFamily="18" charset="0"/>
              </a:rPr>
              <a:t> Генрих Станиславович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357166"/>
            <a:ext cx="8429652" cy="1143008"/>
          </a:xfrm>
        </p:spPr>
        <p:txBody>
          <a:bodyPr>
            <a:normAutofit fontScale="90000"/>
          </a:bodyPr>
          <a:lstStyle/>
          <a:p>
            <a:r>
              <a:rPr lang="ru-RU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Южная Америка</a:t>
            </a:r>
            <a:endParaRPr lang="ru-RU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Рисунок 3" descr="Komp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571612"/>
            <a:ext cx="3048008" cy="30480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11960" y="2435404"/>
            <a:ext cx="38164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Bookman Old Style" pitchFamily="18" charset="0"/>
              </a:rPr>
              <a:t>География </a:t>
            </a:r>
            <a:endParaRPr lang="en-US" sz="4400" b="1" dirty="0" smtClean="0">
              <a:latin typeface="Bookman Old Style" pitchFamily="18" charset="0"/>
            </a:endParaRPr>
          </a:p>
          <a:p>
            <a:pPr algn="ctr"/>
            <a:r>
              <a:rPr lang="en-US" sz="4400" b="1" dirty="0" smtClean="0">
                <a:latin typeface="Bookman Old Style" pitchFamily="18" charset="0"/>
              </a:rPr>
              <a:t>6</a:t>
            </a:r>
            <a:r>
              <a:rPr lang="ru-RU" sz="4400" b="1" dirty="0" smtClean="0">
                <a:latin typeface="Bookman Old Style" pitchFamily="18" charset="0"/>
              </a:rPr>
              <a:t> </a:t>
            </a:r>
            <a:r>
              <a:rPr lang="ru-RU" sz="4400" b="1" dirty="0">
                <a:latin typeface="Bookman Old Style" pitchFamily="18" charset="0"/>
              </a:rPr>
              <a:t>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Самая большая птица – кондор.</a:t>
            </a:r>
          </a:p>
        </p:txBody>
      </p:sp>
      <p:pic>
        <p:nvPicPr>
          <p:cNvPr id="55301" name="Picture 5" descr="1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2060575"/>
            <a:ext cx="5400675" cy="36226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607223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Тема урока: «</a:t>
            </a:r>
            <a:r>
              <a:rPr lang="ru-RU" b="1" dirty="0" err="1" smtClean="0">
                <a:solidFill>
                  <a:srgbClr val="00B050"/>
                </a:solidFill>
              </a:rPr>
              <a:t>Физико</a:t>
            </a:r>
            <a:r>
              <a:rPr lang="ru-RU" b="1" dirty="0" smtClean="0">
                <a:solidFill>
                  <a:srgbClr val="00B050"/>
                </a:solidFill>
              </a:rPr>
              <a:t>- географическое положение </a:t>
            </a:r>
            <a:r>
              <a:rPr lang="ru-RU" b="1" dirty="0" smtClean="0">
                <a:solidFill>
                  <a:srgbClr val="0070C0"/>
                </a:solidFill>
              </a:rPr>
              <a:t>Ю. А</a:t>
            </a:r>
            <a:r>
              <a:rPr lang="ru-RU" dirty="0" smtClean="0">
                <a:solidFill>
                  <a:srgbClr val="0070C0"/>
                </a:solidFill>
              </a:rPr>
              <a:t>мерики</a:t>
            </a:r>
            <a:r>
              <a:rPr lang="ru-RU" dirty="0" smtClean="0">
                <a:solidFill>
                  <a:srgbClr val="00B050"/>
                </a:solidFill>
              </a:rPr>
              <a:t>»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/>
              <a:t>Цель урока: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00FF"/>
                </a:solidFill>
                <a:latin typeface="Monotype Corsiva" pitchFamily="66" charset="0"/>
              </a:rPr>
              <a:t> Изучить особенности физико-географического положения Южной Америки;</a:t>
            </a:r>
            <a:r>
              <a:rPr lang="en-US" b="1" dirty="0" smtClean="0">
                <a:solidFill>
                  <a:srgbClr val="0000FF"/>
                </a:solidFill>
                <a:latin typeface="Monotype Corsiva" pitchFamily="66" charset="0"/>
              </a:rPr>
              <a:t/>
            </a:r>
            <a:br>
              <a:rPr lang="en-US" b="1" dirty="0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0000FF"/>
                </a:solidFill>
                <a:latin typeface="Monotype Corsiva" pitchFamily="66" charset="0"/>
              </a:rPr>
              <a:t>Определить географические координаты материка;</a:t>
            </a:r>
            <a:br>
              <a:rPr lang="ru-RU" b="1" dirty="0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0000FF"/>
                </a:solidFill>
                <a:latin typeface="Monotype Corsiva" pitchFamily="66" charset="0"/>
              </a:rPr>
              <a:t>Вычислить  расстояние материка по карте;</a:t>
            </a:r>
            <a:br>
              <a:rPr lang="ru-RU" b="1" dirty="0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715404" cy="606020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Bookman Old Style" pitchFamily="18" charset="0"/>
              </a:rPr>
              <a:t>    Используя алгоритм дать               </a:t>
            </a:r>
            <a:br>
              <a:rPr lang="ru-RU" sz="2800" b="1" dirty="0" smtClean="0">
                <a:solidFill>
                  <a:srgbClr val="00B050"/>
                </a:solidFill>
                <a:latin typeface="Bookman Old Style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latin typeface="Bookman Old Style" pitchFamily="18" charset="0"/>
              </a:rPr>
              <a:t>          характеристику ГП Ю.Америки</a:t>
            </a:r>
            <a:r>
              <a:rPr lang="ru-RU" sz="2800" b="1" dirty="0" smtClean="0">
                <a:solidFill>
                  <a:srgbClr val="FFFF00"/>
                </a:solidFill>
                <a:latin typeface="Bookman Old Style" pitchFamily="18" charset="0"/>
              </a:rPr>
              <a:t>.</a:t>
            </a:r>
            <a:br>
              <a:rPr lang="ru-RU" sz="2800" b="1" dirty="0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/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А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. расположение материка относительно экватора, тропиков и нулевого меридиана.</a:t>
            </a:r>
            <a:b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/>
            </a:r>
            <a:b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Б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. Найти крайние точки и определить их координаты</a:t>
            </a:r>
            <a:b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/>
            </a:r>
            <a:b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В.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 Протяженность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материка с С-Ю и с З-В</a:t>
            </a:r>
            <a:b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/>
            </a:r>
            <a:b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/>
            </a:r>
            <a:b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Г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. какими океанами  и морями омывается</a:t>
            </a:r>
            <a:b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/>
            </a:r>
            <a:b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Д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. расположение относительно других материков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 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eric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71480"/>
            <a:ext cx="4143404" cy="5800766"/>
          </a:xfrm>
          <a:prstGeom prst="rect">
            <a:avLst/>
          </a:prstGeom>
        </p:spPr>
      </p:pic>
      <p:sp>
        <p:nvSpPr>
          <p:cNvPr id="3" name="Дуга 2"/>
          <p:cNvSpPr/>
          <p:nvPr/>
        </p:nvSpPr>
        <p:spPr>
          <a:xfrm>
            <a:off x="-3143304" y="1643050"/>
            <a:ext cx="7000924" cy="214313"/>
          </a:xfrm>
          <a:prstGeom prst="arc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071802" y="1142984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Экватор</a:t>
            </a:r>
            <a:endParaRPr lang="ru-RU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5" name="Дуга 4"/>
          <p:cNvSpPr/>
          <p:nvPr/>
        </p:nvSpPr>
        <p:spPr>
          <a:xfrm>
            <a:off x="-1571668" y="3571876"/>
            <a:ext cx="5572164" cy="71438"/>
          </a:xfrm>
          <a:prstGeom prst="arc">
            <a:avLst/>
          </a:prstGeom>
          <a:ln w="57150">
            <a:solidFill>
              <a:srgbClr val="37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7FF4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3143248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37FFFF"/>
                </a:solidFill>
                <a:latin typeface="Bookman Old Style" pitchFamily="18" charset="0"/>
              </a:rPr>
              <a:t>Южный тропик</a:t>
            </a:r>
            <a:endParaRPr lang="ru-RU" b="1" dirty="0">
              <a:solidFill>
                <a:srgbClr val="37FFFF"/>
              </a:solidFill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7752" y="785794"/>
            <a:ext cx="37862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>
              <a:latin typeface="Bookman Old Style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500166" y="6072206"/>
            <a:ext cx="214314" cy="14287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214810" y="2143116"/>
            <a:ext cx="214314" cy="14287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57158" y="2071678"/>
            <a:ext cx="214314" cy="14287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142976" y="642918"/>
            <a:ext cx="214314" cy="14287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428992" y="4143380"/>
            <a:ext cx="5357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Полностью находится в западном полушарии,  большая часть в южном полушарии.</a:t>
            </a:r>
            <a:endParaRPr lang="ru-RU" sz="24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6E2F-B7BA-4730-8179-C9DF657D3CAD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2050" name="Picture 2" descr="C:\Documents and Settings\Admin\Мои документы\Мои рисунки\untitled.bmp"/>
          <p:cNvPicPr>
            <a:picLocks noChangeAspect="1" noChangeArrowheads="1"/>
          </p:cNvPicPr>
          <p:nvPr/>
        </p:nvPicPr>
        <p:blipFill>
          <a:blip r:embed="rId2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2071670" y="0"/>
            <a:ext cx="5000628" cy="6880161"/>
          </a:xfrm>
          <a:prstGeom prst="rect">
            <a:avLst/>
          </a:prstGeom>
          <a:noFill/>
        </p:spPr>
      </p:pic>
      <p:sp>
        <p:nvSpPr>
          <p:cNvPr id="4" name="Солнце 3"/>
          <p:cNvSpPr/>
          <p:nvPr/>
        </p:nvSpPr>
        <p:spPr>
          <a:xfrm>
            <a:off x="3286116" y="571480"/>
            <a:ext cx="142876" cy="142876"/>
          </a:xfrm>
          <a:prstGeom prst="su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лнце 4"/>
          <p:cNvSpPr/>
          <p:nvPr/>
        </p:nvSpPr>
        <p:spPr>
          <a:xfrm>
            <a:off x="2357422" y="2143116"/>
            <a:ext cx="142876" cy="142876"/>
          </a:xfrm>
          <a:prstGeom prst="su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лнце 5"/>
          <p:cNvSpPr/>
          <p:nvPr/>
        </p:nvSpPr>
        <p:spPr>
          <a:xfrm>
            <a:off x="6643702" y="2214554"/>
            <a:ext cx="142876" cy="142876"/>
          </a:xfrm>
          <a:prstGeom prst="su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3786182" y="6286520"/>
            <a:ext cx="142876" cy="142876"/>
          </a:xfrm>
          <a:prstGeom prst="su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лнце 7"/>
          <p:cNvSpPr/>
          <p:nvPr/>
        </p:nvSpPr>
        <p:spPr>
          <a:xfrm>
            <a:off x="4000496" y="6429396"/>
            <a:ext cx="142876" cy="142876"/>
          </a:xfrm>
          <a:prstGeom prst="su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00430" y="35716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мыс Гальинас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2357430"/>
            <a:ext cx="2000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мыс  Париньяс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357686" y="648866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мыс Горн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000496" y="600076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мыс Фроуард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715140" y="2000240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мыс </a:t>
            </a:r>
            <a:r>
              <a:rPr lang="ru-RU" b="1" dirty="0" err="1" smtClean="0"/>
              <a:t>Кабу</a:t>
            </a:r>
            <a:r>
              <a:rPr lang="ru-RU" b="1" dirty="0" smtClean="0"/>
              <a:t> </a:t>
            </a:r>
            <a:r>
              <a:rPr lang="ru-RU" b="1" dirty="0" err="1" smtClean="0"/>
              <a:t>Бранку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214942" y="35716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с.ш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571604" y="271462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81</a:t>
            </a:r>
            <a:r>
              <a:rPr lang="ru-RU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з.д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72132" y="648866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56</a:t>
            </a:r>
            <a:r>
              <a:rPr lang="ru-RU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ю.ш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857752" y="571501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53</a:t>
            </a:r>
            <a:r>
              <a:rPr lang="ru-RU" b="1" baseline="30000" dirty="0" smtClean="0"/>
              <a:t>0</a:t>
            </a:r>
            <a:r>
              <a:rPr lang="ru-RU" b="1" dirty="0" smtClean="0"/>
              <a:t> ю.ш.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072330" y="242886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34</a:t>
            </a:r>
            <a:r>
              <a:rPr lang="ru-RU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з.д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eric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71480"/>
            <a:ext cx="4143404" cy="5800766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 rot="16200000" flipH="1">
            <a:off x="-1107321" y="3464719"/>
            <a:ext cx="6143668" cy="714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85720" y="1857364"/>
            <a:ext cx="4357718" cy="158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214810" y="642918"/>
            <a:ext cx="43577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Bookman Old Style" pitchFamily="18" charset="0"/>
              </a:rPr>
              <a:t>С    </a:t>
            </a:r>
            <a:r>
              <a:rPr lang="ru-RU" sz="2800" dirty="0">
                <a:solidFill>
                  <a:srgbClr val="FF0000"/>
                </a:solidFill>
                <a:latin typeface="Bookman Old Style" pitchFamily="18" charset="0"/>
              </a:rPr>
              <a:t>С</a:t>
            </a:r>
            <a:r>
              <a:rPr lang="ru-RU" sz="2800" dirty="0" smtClean="0">
                <a:solidFill>
                  <a:srgbClr val="FF0000"/>
                </a:solidFill>
                <a:latin typeface="Bookman Old Style" pitchFamily="18" charset="0"/>
              </a:rPr>
              <a:t> - </a:t>
            </a:r>
            <a:r>
              <a:rPr lang="ru-RU" sz="2800" dirty="0">
                <a:solidFill>
                  <a:srgbClr val="FF0000"/>
                </a:solidFill>
                <a:latin typeface="Bookman Old Style" pitchFamily="18" charset="0"/>
              </a:rPr>
              <a:t>Ю</a:t>
            </a:r>
            <a:r>
              <a:rPr lang="ru-RU" sz="2800" dirty="0" smtClean="0">
                <a:solidFill>
                  <a:srgbClr val="FF0000"/>
                </a:solidFill>
                <a:latin typeface="Bookman Old Style" pitchFamily="18" charset="0"/>
              </a:rPr>
              <a:t> = 7350 км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Bookman Old Style" pitchFamily="18" charset="0"/>
              </a:rPr>
              <a:t>С     З – В = 5075 км</a:t>
            </a:r>
            <a:endParaRPr lang="ru-RU" sz="28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nformation_items_119612448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03490"/>
            <a:ext cx="7429552" cy="63081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28926" y="21429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Карибское море</a:t>
            </a:r>
            <a:endParaRPr lang="ru-RU" b="1" dirty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571480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Bookman Old Style" pitchFamily="18" charset="0"/>
              </a:rPr>
              <a:t>Панамский канал</a:t>
            </a:r>
            <a:endParaRPr lang="ru-RU" b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cxnSp>
        <p:nvCxnSpPr>
          <p:cNvPr id="6" name="Прямая со стрелкой 5"/>
          <p:cNvCxnSpPr>
            <a:endCxn id="4" idx="3"/>
          </p:cNvCxnSpPr>
          <p:nvPr/>
        </p:nvCxnSpPr>
        <p:spPr>
          <a:xfrm flipV="1">
            <a:off x="2071670" y="894646"/>
            <a:ext cx="714380" cy="105462"/>
          </a:xfrm>
          <a:prstGeom prst="straightConnector1">
            <a:avLst/>
          </a:prstGeom>
          <a:ln w="38100">
            <a:solidFill>
              <a:srgbClr val="47FF4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hysical-world-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 rot="5400000">
            <a:off x="2607455" y="3893347"/>
            <a:ext cx="357190" cy="158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3714744" y="2071678"/>
            <a:ext cx="500066" cy="285752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5072074"/>
            <a:ext cx="8929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Отделена от Северной Америки – Панамским каналом</a:t>
            </a:r>
          </a:p>
          <a:p>
            <a:r>
              <a:rPr lang="ru-RU" sz="2400" dirty="0" smtClean="0">
                <a:latin typeface="Bookman Old Style" pitchFamily="18" charset="0"/>
              </a:rPr>
              <a:t>До </a:t>
            </a:r>
            <a:r>
              <a:rPr lang="ru-RU" sz="2400" dirty="0">
                <a:latin typeface="Bookman Old Style" pitchFamily="18" charset="0"/>
              </a:rPr>
              <a:t>А</a:t>
            </a:r>
            <a:r>
              <a:rPr lang="ru-RU" sz="2400" dirty="0" smtClean="0">
                <a:latin typeface="Bookman Old Style" pitchFamily="18" charset="0"/>
              </a:rPr>
              <a:t>нтарктиды –  почти 1000 км</a:t>
            </a:r>
          </a:p>
          <a:p>
            <a:r>
              <a:rPr lang="ru-RU" sz="2400" dirty="0" smtClean="0">
                <a:latin typeface="Bookman Old Style" pitchFamily="18" charset="0"/>
              </a:rPr>
              <a:t>До Африки -  более 3000 км</a:t>
            </a:r>
            <a:endParaRPr lang="ru-RU" sz="24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25635" t="6776" r="26757" b="10156"/>
          <a:stretch>
            <a:fillRect/>
          </a:stretch>
        </p:blipFill>
        <p:spPr bwMode="auto">
          <a:xfrm>
            <a:off x="5072066" y="1878873"/>
            <a:ext cx="3857652" cy="4979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вал 2"/>
          <p:cNvSpPr/>
          <p:nvPr/>
        </p:nvSpPr>
        <p:spPr>
          <a:xfrm rot="1438523">
            <a:off x="6195185" y="4892078"/>
            <a:ext cx="928694" cy="1857364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42910" y="500042"/>
            <a:ext cx="33575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870"/>
                </a:solidFill>
              </a:rPr>
              <a:t>На юго-западе Южной Америки береговая линия сильно расчленена. Здесь множество заливов, полуостровов и островов. </a:t>
            </a:r>
            <a:endParaRPr lang="ru-RU" sz="2400" b="1" dirty="0">
              <a:solidFill>
                <a:srgbClr val="00387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286256"/>
            <a:ext cx="3857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Фьорды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sz="2400" b="1" dirty="0" smtClean="0">
                <a:solidFill>
                  <a:srgbClr val="003870"/>
                </a:solidFill>
              </a:rPr>
              <a:t>- узкие, длинные заливы. </a:t>
            </a:r>
            <a:endParaRPr lang="ru-RU" sz="2400" b="1" dirty="0">
              <a:solidFill>
                <a:srgbClr val="003870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072066" y="738663"/>
            <a:ext cx="35004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387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3870"/>
              </a:solidFill>
              <a:effectLst/>
              <a:latin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71472" y="5357826"/>
            <a:ext cx="37861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Эстуарий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3870"/>
                </a:solidFill>
                <a:effectLst/>
                <a:ea typeface="Times New Roman" pitchFamily="18" charset="0"/>
                <a:cs typeface="Times New Roman" pitchFamily="18" charset="0"/>
              </a:rPr>
              <a:t>– затопленное устье реки воронкообразной формы.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rgbClr val="003870"/>
              </a:solidFill>
              <a:effectLst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6E2F-B7BA-4730-8179-C9DF657D3CA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Сходства и различия в </a:t>
            </a:r>
            <a:r>
              <a:rPr lang="ru-RU" sz="3200" b="1" dirty="0" err="1" smtClean="0"/>
              <a:t>физико</a:t>
            </a:r>
            <a:r>
              <a:rPr lang="ru-RU" sz="3200" b="1" dirty="0" smtClean="0"/>
              <a:t>- географическом положении </a:t>
            </a:r>
            <a:r>
              <a:rPr lang="ru-RU" sz="3200" b="1" dirty="0" smtClean="0">
                <a:solidFill>
                  <a:srgbClr val="00B050"/>
                </a:solidFill>
              </a:rPr>
              <a:t>Ю. Америки и Африки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А) отношение к экватору, тропикам;</a:t>
            </a:r>
          </a:p>
          <a:p>
            <a:r>
              <a:rPr lang="ru-RU" sz="4000" b="1" dirty="0" smtClean="0"/>
              <a:t>Б) отношение к нулевому меридиану;</a:t>
            </a:r>
          </a:p>
          <a:p>
            <a:r>
              <a:rPr lang="ru-RU" sz="4000" b="1" dirty="0" smtClean="0"/>
              <a:t>В) океанам;</a:t>
            </a:r>
          </a:p>
          <a:p>
            <a:r>
              <a:rPr lang="ru-RU" sz="4000" b="1" dirty="0" smtClean="0"/>
              <a:t>Г)  материкам;</a:t>
            </a:r>
            <a:endParaRPr lang="ru-RU" sz="4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americ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2071678"/>
            <a:ext cx="2908547" cy="407196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86512" y="2571744"/>
            <a:ext cx="1928826" cy="107157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071670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47FF47"/>
                </a:solidFill>
                <a:latin typeface="Bookman Old Style" pitchFamily="18" charset="0"/>
              </a:rPr>
              <a:t>Амазонская  низменность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rgbClr val="47FF47"/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a_0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500174"/>
            <a:ext cx="4814241" cy="4357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4" y="214289"/>
          <a:ext cx="7858180" cy="6714515"/>
        </p:xfrm>
        <a:graphic>
          <a:graphicData uri="http://schemas.openxmlformats.org/drawingml/2006/table">
            <a:tbl>
              <a:tblPr/>
              <a:tblGrid>
                <a:gridCol w="3929090"/>
                <a:gridCol w="3929090"/>
              </a:tblGrid>
              <a:tr h="2773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Утверждения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Ответы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1. этот материк пересекает экватор в северной его части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9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2. площадь материка составляет 18 млн.кв.км.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3. материк омывается водами Индийского океана.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4. отделяется от материка Северная Америка Панамским каналом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5. крайняя южная точка материка - м.Игольный (35 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ю.ш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4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6. Южная Америка отделяется от Антарктиды проливом Дрейка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9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7. этот материк похож на гроздь винограда.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8. на юге материка расположен остров Тасмания.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9. на севере материк омывается водами Карибского моря.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4" y="214289"/>
          <a:ext cx="7858180" cy="6714515"/>
        </p:xfrm>
        <a:graphic>
          <a:graphicData uri="http://schemas.openxmlformats.org/drawingml/2006/table">
            <a:tbl>
              <a:tblPr/>
              <a:tblGrid>
                <a:gridCol w="3929090"/>
                <a:gridCol w="3929090"/>
              </a:tblGrid>
              <a:tr h="2773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Утверждения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Ответы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1. этот материк пересекает экватор в северной его части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9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2. площадь материка составляет 18 млн.кв.км.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3. материк омывается водами Индийского океана.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4. отделяется от материка Северная Америка Панамским каналом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5. крайняя южная точка материка - м.Игольный (35 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ю.ш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4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6. Южная Америка отделяется от Антарктиды проливом Дрейка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9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7. этот материк похож на гроздь винограда.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8. на юге материка расположен остров Тасмания.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9. на севере материк омывается водами Карибского моря.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937" marR="25937" marT="25937" marB="25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928670"/>
          <a:ext cx="8715436" cy="4710761"/>
        </p:xfrm>
        <a:graphic>
          <a:graphicData uri="http://schemas.openxmlformats.org/drawingml/2006/table">
            <a:tbl>
              <a:tblPr/>
              <a:tblGrid>
                <a:gridCol w="2806666"/>
                <a:gridCol w="3102103"/>
                <a:gridCol w="2806667"/>
              </a:tblGrid>
              <a:tr h="18418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</a:rPr>
                        <a:t/>
                      </a:r>
                      <a:br>
                        <a:rPr lang="ru-RU" sz="1100">
                          <a:latin typeface="Calibri"/>
                        </a:rPr>
                      </a:b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8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Урок понял</a:t>
                      </a:r>
                      <a:r>
                        <a:rPr lang="ru-RU" sz="2000" b="1" i="1" u="none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u="none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u="sng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могу самостоятельно</a:t>
                      </a:r>
                      <a:r>
                        <a:rPr lang="ru-RU" sz="20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охарактеризовать географическое положение </a:t>
                      </a:r>
                      <a:r>
                        <a:rPr lang="ru-RU" sz="2000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Южной Америки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Урок понял, </a:t>
                      </a:r>
                      <a:endParaRPr lang="ru-RU" sz="2000" i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u="sng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 </a:t>
                      </a:r>
                      <a:r>
                        <a:rPr lang="ru-RU" sz="2000" b="1" i="1" u="sng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могу самостоятельно</a:t>
                      </a:r>
                      <a:r>
                        <a:rPr lang="ru-RU" sz="20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охарактеризовать географическое положение </a:t>
                      </a:r>
                      <a:r>
                        <a:rPr lang="ru-RU" sz="2000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Южной Америки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Урок понял, </a:t>
                      </a:r>
                      <a:endParaRPr lang="ru-RU" sz="2000" i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u="sng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могу </a:t>
                      </a:r>
                      <a:r>
                        <a:rPr lang="ru-RU" sz="2000" b="1" i="1" u="sng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самостоятельно</a:t>
                      </a:r>
                      <a:r>
                        <a:rPr lang="ru-RU" sz="20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охарактеризовать географическое положение </a:t>
                      </a:r>
                      <a:r>
                        <a:rPr lang="ru-RU" sz="2000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Южной Америки, и </a:t>
                      </a:r>
                      <a:r>
                        <a:rPr lang="ru-RU" sz="2000" b="1" i="1" u="sng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научить этому товарищей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6E2F-B7BA-4730-8179-C9DF657D3CAD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8" name="Рисунок 7" descr="а.jpe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00B050">
                <a:tint val="45000"/>
                <a:satMod val="400000"/>
              </a:srgbClr>
            </a:duotone>
          </a:blip>
          <a:srcRect l="12121" t="15152" r="12121" b="24242"/>
          <a:stretch>
            <a:fillRect/>
          </a:stretch>
        </p:blipFill>
        <p:spPr>
          <a:xfrm>
            <a:off x="785786" y="1285860"/>
            <a:ext cx="1785950" cy="1143008"/>
          </a:xfrm>
          <a:prstGeom prst="ellipse">
            <a:avLst/>
          </a:prstGeom>
        </p:spPr>
      </p:pic>
      <p:pic>
        <p:nvPicPr>
          <p:cNvPr id="9" name="Рисунок 8" descr="а.jpe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00">
                <a:tint val="45000"/>
                <a:satMod val="400000"/>
              </a:srgbClr>
            </a:duotone>
          </a:blip>
          <a:srcRect l="12121" t="15152" r="12121" b="24242"/>
          <a:stretch>
            <a:fillRect/>
          </a:stretch>
        </p:blipFill>
        <p:spPr>
          <a:xfrm>
            <a:off x="3643306" y="1285860"/>
            <a:ext cx="1785950" cy="1143008"/>
          </a:xfrm>
          <a:prstGeom prst="ellipse">
            <a:avLst/>
          </a:prstGeom>
        </p:spPr>
      </p:pic>
      <p:pic>
        <p:nvPicPr>
          <p:cNvPr id="11" name="Рисунок 10" descr="а.jpe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l="12121" t="15152" r="12121" b="24242"/>
          <a:stretch>
            <a:fillRect/>
          </a:stretch>
        </p:blipFill>
        <p:spPr>
          <a:xfrm>
            <a:off x="6786578" y="1357298"/>
            <a:ext cx="1785950" cy="1143008"/>
          </a:xfrm>
          <a:prstGeom prst="ellipse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785786" y="1638390"/>
            <a:ext cx="7858180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Домашнее</a:t>
            </a:r>
            <a:r>
              <a:rPr kumimoji="0" lang="ru-RU" sz="6000" b="1" i="0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задание: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Выучить параграф </a:t>
            </a:r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16, составить кроссворд на тему «Географическое положение  Южной Америки»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Monotype Corsiva" pitchFamily="66" charset="0"/>
                <a:cs typeface="Times New Roman" pitchFamily="18" charset="0"/>
              </a:rPr>
              <a:t>Задание № 4  стр. 67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Monotype Corsiva" pitchFamily="66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6E2F-B7BA-4730-8179-C9DF657D3CAD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0"/>
            <a:ext cx="6572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3870"/>
                </a:solidFill>
              </a:rPr>
              <a:t>Установите соответствие:</a:t>
            </a:r>
            <a:endParaRPr lang="ru-RU" sz="3200" b="1" dirty="0">
              <a:solidFill>
                <a:srgbClr val="00387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500174"/>
            <a:ext cx="692945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3.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Архипелаг, лежащий на самой южной оконечности материка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071546"/>
            <a:ext cx="585788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2.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Часть света, состоящая из двух крупных материков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42918"/>
            <a:ext cx="621507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Пролив, отделяющий Южную Америку от Антарктиды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3000372"/>
            <a:ext cx="585788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7.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Русский ботаник – исследователь Южной Америки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857364"/>
            <a:ext cx="271927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4.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«Черепашьи» острова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214554"/>
            <a:ext cx="692945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5.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Пролив, отделяющий Южную Америку от о. Огненная Земля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643182"/>
            <a:ext cx="678657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6.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Ученый, совершивший первое исследование материка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3357562"/>
            <a:ext cx="3576172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8.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Один из кораблей Х.  Колумба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4071942"/>
            <a:ext cx="2992038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10.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Год открытия Америки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714752"/>
            <a:ext cx="1877950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9.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Узкий пролив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4429132"/>
            <a:ext cx="4174028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11.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Остров, открытый Ф. Магелланом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4786322"/>
            <a:ext cx="671514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12.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Канал, по которому проходит граница между Северной и Южной Америкой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6447118"/>
            <a:ext cx="2999475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16.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Затопленное устье реки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5429264"/>
            <a:ext cx="5429256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13.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Море, омывающее Южную Америку с севера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5786454"/>
            <a:ext cx="6643702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14.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Четвертый по площади материк планеты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072206"/>
            <a:ext cx="3368294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15.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Остров на севере материка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58017" y="714356"/>
            <a:ext cx="228598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А.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 Огненная Земля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58016" y="4429132"/>
            <a:ext cx="1404295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Л.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Америка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858016" y="1071546"/>
            <a:ext cx="1219949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Б.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 Дрейка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58016" y="1500174"/>
            <a:ext cx="1928826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Н. И. Вавилов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58016" y="2214554"/>
            <a:ext cx="228598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Д.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Галапагосские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858016" y="2643182"/>
            <a:ext cx="1734001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Е.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Магелланов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858016" y="3429000"/>
            <a:ext cx="257176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Америго Веспуч</a:t>
            </a:r>
            <a:r>
              <a:rPr lang="ru-RU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чи</a:t>
            </a:r>
            <a:endParaRPr lang="ru-RU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858016" y="4857760"/>
            <a:ext cx="1441420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М.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b="1" dirty="0" err="1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Нинья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858016" y="3786190"/>
            <a:ext cx="941283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И.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1492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858016" y="5715016"/>
            <a:ext cx="1157881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Фьорд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58016" y="5286388"/>
            <a:ext cx="228598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Огненная Земля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858016" y="6447118"/>
            <a:ext cx="1643074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Р.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Панамский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858016" y="6072206"/>
            <a:ext cx="1472263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Эстуарий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858016" y="4071942"/>
            <a:ext cx="1573251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Карибское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823172" y="3000372"/>
            <a:ext cx="2320828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Ж.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Южная Америка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858016" y="1857364"/>
            <a:ext cx="1443472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Г.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Тринидад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8" name="Номер слайда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6E2F-B7BA-4730-8179-C9DF657D3CAD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1026" name="Picture 2" descr="C:\Documents and Settings\Галина Сергеевна\Мои документы\Мои рисунки\022.gif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266" cy="797722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0"/>
            <a:ext cx="6572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3870"/>
                </a:solidFill>
              </a:rPr>
              <a:t>Установите соответствие:</a:t>
            </a:r>
            <a:endParaRPr lang="ru-RU" sz="3200" b="1" dirty="0">
              <a:solidFill>
                <a:srgbClr val="00387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500174"/>
            <a:ext cx="692945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3.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Архипелаг, лежащий на самой южной оконечности материка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071546"/>
            <a:ext cx="585788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2.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Часть света, состоящая из двух крупных материков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42918"/>
            <a:ext cx="621507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Пролив, отделяющий Южную Америку от Антарктиды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3000372"/>
            <a:ext cx="585788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7.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Русский ботаник – исследователь Южной Америки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857364"/>
            <a:ext cx="271927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4.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«Черепашьи» острова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214554"/>
            <a:ext cx="692945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5.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Пролив, отделяющий Южную Америку от о. Огненная Земля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643182"/>
            <a:ext cx="678657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6.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Ученый, совершивший первое исследование материка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3357562"/>
            <a:ext cx="3576172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8.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Один из кораблей Х.  Колумба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4071942"/>
            <a:ext cx="2992038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10.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Год открытия Америки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714752"/>
            <a:ext cx="1877950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9.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Узкий пролив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4429132"/>
            <a:ext cx="4174028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11.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Остров, открытый Ф. Магелланом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4786322"/>
            <a:ext cx="671514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12.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Канал, по которому проходит граница между Северной и Южной Америкой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6447118"/>
            <a:ext cx="2999475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16.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Затопленное устье реки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5429264"/>
            <a:ext cx="5429256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13.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Море, омывающее Южную Америку с севера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5786454"/>
            <a:ext cx="6643702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14.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Четвертый по площади материк планеты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072206"/>
            <a:ext cx="3368294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15. </a:t>
            </a:r>
            <a:r>
              <a:rPr lang="ru-RU" b="1" dirty="0" smtClean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Остров на севере материка</a:t>
            </a:r>
            <a:endParaRPr lang="ru-RU" b="1" dirty="0">
              <a:solidFill>
                <a:srgbClr val="990000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58017" y="714356"/>
            <a:ext cx="228598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А.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 Огненная Земля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58016" y="4429132"/>
            <a:ext cx="1404295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Л.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Америка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858016" y="1071546"/>
            <a:ext cx="1219949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Б.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 Дрейка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58016" y="1500174"/>
            <a:ext cx="1928826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Н. И. Вавилов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58016" y="2214554"/>
            <a:ext cx="228598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Д.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Галапагосские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858016" y="2643182"/>
            <a:ext cx="1734001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Е.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Магелланов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858016" y="3429000"/>
            <a:ext cx="257176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Америго Веспуч</a:t>
            </a:r>
            <a:r>
              <a:rPr lang="ru-RU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чи</a:t>
            </a:r>
            <a:endParaRPr lang="ru-RU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858016" y="4857760"/>
            <a:ext cx="1441420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М.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«Нинья»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858016" y="3786190"/>
            <a:ext cx="941283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И.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1492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858016" y="5715016"/>
            <a:ext cx="1157881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Фьорд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58016" y="5286388"/>
            <a:ext cx="228598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Огненная Земля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858016" y="6447118"/>
            <a:ext cx="1643074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Р.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Панамский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858016" y="6072206"/>
            <a:ext cx="1472263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Эстуарий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858016" y="4071942"/>
            <a:ext cx="1573251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Карибское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823172" y="3000372"/>
            <a:ext cx="2320828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Ж.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Южная Америка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858016" y="1857364"/>
            <a:ext cx="1443472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Г.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Тринидад</a:t>
            </a:r>
            <a:endParaRPr lang="ru-RU" b="1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8" name="Номер слайда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6E2F-B7BA-4730-8179-C9DF657D3CAD}" type="slidenum">
              <a:rPr lang="ru-RU" smtClean="0"/>
              <a:pPr/>
              <a:t>25</a:t>
            </a:fld>
            <a:endParaRPr lang="ru-RU"/>
          </a:p>
        </p:txBody>
      </p:sp>
      <p:cxnSp>
        <p:nvCxnSpPr>
          <p:cNvPr id="37" name="Прямая со стрелкой 36"/>
          <p:cNvCxnSpPr>
            <a:stCxn id="6" idx="3"/>
            <a:endCxn id="22" idx="1"/>
          </p:cNvCxnSpPr>
          <p:nvPr/>
        </p:nvCxnSpPr>
        <p:spPr>
          <a:xfrm>
            <a:off x="6215074" y="848359"/>
            <a:ext cx="64294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5" idx="3"/>
            <a:endCxn id="21" idx="1"/>
          </p:cNvCxnSpPr>
          <p:nvPr/>
        </p:nvCxnSpPr>
        <p:spPr>
          <a:xfrm>
            <a:off x="5857884" y="1276987"/>
            <a:ext cx="1000132" cy="33474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5400000" flipH="1" flipV="1">
            <a:off x="6500827" y="1285861"/>
            <a:ext cx="642940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24" idx="1"/>
          </p:cNvCxnSpPr>
          <p:nvPr/>
        </p:nvCxnSpPr>
        <p:spPr>
          <a:xfrm>
            <a:off x="5143504" y="2143116"/>
            <a:ext cx="1714512" cy="2768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26" idx="1"/>
          </p:cNvCxnSpPr>
          <p:nvPr/>
        </p:nvCxnSpPr>
        <p:spPr>
          <a:xfrm>
            <a:off x="6072198" y="2857496"/>
            <a:ext cx="785818" cy="7769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7" idx="3"/>
            <a:endCxn id="23" idx="1"/>
          </p:cNvCxnSpPr>
          <p:nvPr/>
        </p:nvCxnSpPr>
        <p:spPr>
          <a:xfrm flipV="1">
            <a:off x="5857884" y="1705615"/>
            <a:ext cx="1000132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11" idx="3"/>
            <a:endCxn id="27" idx="1"/>
          </p:cNvCxnSpPr>
          <p:nvPr/>
        </p:nvCxnSpPr>
        <p:spPr>
          <a:xfrm>
            <a:off x="3576172" y="3563003"/>
            <a:ext cx="3281844" cy="14900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13" idx="3"/>
            <a:endCxn id="29" idx="1"/>
          </p:cNvCxnSpPr>
          <p:nvPr/>
        </p:nvCxnSpPr>
        <p:spPr>
          <a:xfrm>
            <a:off x="1877950" y="3920193"/>
            <a:ext cx="4980066" cy="19901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12" idx="3"/>
            <a:endCxn id="28" idx="1"/>
          </p:cNvCxnSpPr>
          <p:nvPr/>
        </p:nvCxnSpPr>
        <p:spPr>
          <a:xfrm flipV="1">
            <a:off x="2992038" y="3981532"/>
            <a:ext cx="3865978" cy="2958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14" idx="3"/>
            <a:endCxn id="30" idx="1"/>
          </p:cNvCxnSpPr>
          <p:nvPr/>
        </p:nvCxnSpPr>
        <p:spPr>
          <a:xfrm>
            <a:off x="4174028" y="4634573"/>
            <a:ext cx="2683988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endCxn id="31" idx="1"/>
          </p:cNvCxnSpPr>
          <p:nvPr/>
        </p:nvCxnSpPr>
        <p:spPr>
          <a:xfrm>
            <a:off x="4357686" y="5143512"/>
            <a:ext cx="2500330" cy="14989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stCxn id="17" idx="3"/>
            <a:endCxn id="33" idx="1"/>
          </p:cNvCxnSpPr>
          <p:nvPr/>
        </p:nvCxnSpPr>
        <p:spPr>
          <a:xfrm flipV="1">
            <a:off x="5429256" y="4267284"/>
            <a:ext cx="1428760" cy="13674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>
            <a:endCxn id="34" idx="1"/>
          </p:cNvCxnSpPr>
          <p:nvPr/>
        </p:nvCxnSpPr>
        <p:spPr>
          <a:xfrm rot="5400000" flipH="1" flipV="1">
            <a:off x="4580811" y="3829845"/>
            <a:ext cx="2876492" cy="16082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>
            <a:stCxn id="19" idx="3"/>
            <a:endCxn id="35" idx="1"/>
          </p:cNvCxnSpPr>
          <p:nvPr/>
        </p:nvCxnSpPr>
        <p:spPr>
          <a:xfrm flipV="1">
            <a:off x="3368294" y="2052706"/>
            <a:ext cx="3489722" cy="42249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>
            <a:stCxn id="16" idx="3"/>
            <a:endCxn id="32" idx="1"/>
          </p:cNvCxnSpPr>
          <p:nvPr/>
        </p:nvCxnSpPr>
        <p:spPr>
          <a:xfrm flipV="1">
            <a:off x="2999475" y="6267548"/>
            <a:ext cx="3858541" cy="3850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2" descr="C:\Documents and Settings\Admin\Мои документы\Мои рисунки\Мои рисунки\анимации.files\thumb_animat013.gif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44" y="0"/>
            <a:ext cx="714356" cy="714356"/>
          </a:xfrm>
          <a:prstGeom prst="rect">
            <a:avLst/>
          </a:prstGeom>
          <a:noFill/>
        </p:spPr>
      </p:pic>
      <p:cxnSp>
        <p:nvCxnSpPr>
          <p:cNvPr id="56" name="Прямая со стрелкой 55"/>
          <p:cNvCxnSpPr>
            <a:endCxn id="25" idx="1"/>
          </p:cNvCxnSpPr>
          <p:nvPr/>
        </p:nvCxnSpPr>
        <p:spPr>
          <a:xfrm rot="16200000" flipH="1">
            <a:off x="6581750" y="2562258"/>
            <a:ext cx="338218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43240" y="2000240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47FF47"/>
                </a:solidFill>
                <a:latin typeface="Bookman Old Style" pitchFamily="18" charset="0"/>
              </a:rPr>
              <a:t>Тропические леса</a:t>
            </a:r>
            <a:endParaRPr lang="ru-RU" sz="2400" b="1" dirty="0">
              <a:ln>
                <a:solidFill>
                  <a:sysClr val="windowText" lastClr="000000"/>
                </a:solidFill>
              </a:ln>
              <a:solidFill>
                <a:srgbClr val="47FF47"/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Копия @@1292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57166"/>
            <a:ext cx="2724150" cy="60674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28596" y="1071546"/>
            <a:ext cx="1928826" cy="192882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37FFFF"/>
                </a:solidFill>
              </a:ln>
            </a:endParaRPr>
          </a:p>
        </p:txBody>
      </p:sp>
      <p:pic>
        <p:nvPicPr>
          <p:cNvPr id="10" name="Рисунок 9" descr="amazon_rainforest_3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285728"/>
            <a:ext cx="2857500" cy="3619500"/>
          </a:xfrm>
          <a:prstGeom prst="rect">
            <a:avLst/>
          </a:prstGeom>
        </p:spPr>
      </p:pic>
      <p:pic>
        <p:nvPicPr>
          <p:cNvPr id="11" name="Рисунок 10" descr="pictur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4214818"/>
            <a:ext cx="3108960" cy="233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americ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3162263"/>
            <a:ext cx="2639812" cy="3695737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2857488" y="4714884"/>
            <a:ext cx="214314" cy="14287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0034" y="4929198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37FFFF"/>
                </a:solidFill>
                <a:latin typeface="Bookman Old Style" pitchFamily="18" charset="0"/>
              </a:rPr>
              <a:t>о</a:t>
            </a:r>
            <a:r>
              <a:rPr lang="ru-RU" sz="2400" b="1" dirty="0" smtClean="0">
                <a:solidFill>
                  <a:srgbClr val="37FFFF"/>
                </a:solidFill>
                <a:latin typeface="Bookman Old Style" pitchFamily="18" charset="0"/>
              </a:rPr>
              <a:t>з. Титикака</a:t>
            </a:r>
            <a:endParaRPr lang="ru-RU" sz="2400" b="1" dirty="0">
              <a:solidFill>
                <a:srgbClr val="37FFFF"/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map-of-lake-titicaca-smal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14290"/>
            <a:ext cx="2420823" cy="2428892"/>
          </a:xfrm>
          <a:prstGeom prst="rect">
            <a:avLst/>
          </a:prstGeom>
        </p:spPr>
      </p:pic>
      <p:pic>
        <p:nvPicPr>
          <p:cNvPr id="8" name="Рисунок 7" descr="lake-titicac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0621" y="214290"/>
            <a:ext cx="4760629" cy="3000396"/>
          </a:xfrm>
          <a:prstGeom prst="rect">
            <a:avLst/>
          </a:prstGeom>
        </p:spPr>
      </p:pic>
      <p:pic>
        <p:nvPicPr>
          <p:cNvPr id="9" name="Рисунок 8" descr="lake-titicaca-5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4190243"/>
            <a:ext cx="3619492" cy="2410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42852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>Материк рекордов </a:t>
            </a:r>
            <a:endParaRPr lang="ru-RU" sz="6000" b="1" dirty="0"/>
          </a:p>
        </p:txBody>
      </p:sp>
      <p:pic>
        <p:nvPicPr>
          <p:cNvPr id="3" name="Рисунок 2" descr="sameric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714488"/>
            <a:ext cx="2806493" cy="39290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57290" y="1428736"/>
            <a:ext cx="785818" cy="421484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357422" y="1500174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FFC000"/>
                </a:solidFill>
                <a:latin typeface="Bookman Old Style" pitchFamily="18" charset="0"/>
              </a:rPr>
              <a:t>гс</a:t>
            </a:r>
            <a:r>
              <a:rPr lang="ru-RU" sz="3200" b="1" dirty="0" smtClean="0">
                <a:solidFill>
                  <a:srgbClr val="FFC000"/>
                </a:solidFill>
                <a:latin typeface="Bookman Old Style" pitchFamily="18" charset="0"/>
              </a:rPr>
              <a:t>.  Анды</a:t>
            </a:r>
            <a:endParaRPr lang="ru-RU" sz="3200" b="1" dirty="0">
              <a:solidFill>
                <a:srgbClr val="FFC000"/>
              </a:solidFill>
              <a:latin typeface="Bookman Old Style" pitchFamily="18" charset="0"/>
            </a:endParaRPr>
          </a:p>
        </p:txBody>
      </p:sp>
      <p:pic>
        <p:nvPicPr>
          <p:cNvPr id="6" name="Рисунок 5" descr="argentina-andes-mountain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1500174"/>
            <a:ext cx="3024181" cy="2419345"/>
          </a:xfrm>
          <a:prstGeom prst="rect">
            <a:avLst/>
          </a:prstGeom>
        </p:spPr>
      </p:pic>
      <p:pic>
        <p:nvPicPr>
          <p:cNvPr id="7" name="Рисунок 6" descr="Torres_del_Paine_National_Park_Chi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4357694"/>
            <a:ext cx="3047989" cy="2285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americ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500174"/>
            <a:ext cx="2690839" cy="376717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1214414" y="3929066"/>
            <a:ext cx="214314" cy="14287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71472" y="5572140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latin typeface="Bookman Old Style" pitchFamily="18" charset="0"/>
              </a:rPr>
              <a:t>г. </a:t>
            </a:r>
            <a:r>
              <a:rPr lang="ru-RU" sz="2400" b="1" dirty="0" err="1" smtClean="0">
                <a:solidFill>
                  <a:srgbClr val="FFC000"/>
                </a:solidFill>
                <a:latin typeface="Bookman Old Style" pitchFamily="18" charset="0"/>
              </a:rPr>
              <a:t>Аконкагуа</a:t>
            </a:r>
            <a:r>
              <a:rPr lang="ru-RU" sz="2400" b="1" dirty="0" smtClean="0">
                <a:solidFill>
                  <a:srgbClr val="FFC000"/>
                </a:solidFill>
                <a:latin typeface="Bookman Old Style" pitchFamily="18" charset="0"/>
              </a:rPr>
              <a:t> 6960</a:t>
            </a:r>
            <a:endParaRPr lang="ru-RU" sz="2400" b="1" dirty="0">
              <a:solidFill>
                <a:srgbClr val="FFC000"/>
              </a:solidFill>
              <a:latin typeface="Bookman Old Style" pitchFamily="18" charset="0"/>
            </a:endParaRPr>
          </a:p>
        </p:txBody>
      </p:sp>
      <p:pic>
        <p:nvPicPr>
          <p:cNvPr id="8" name="Рисунок 7" descr="akoncagua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500042"/>
            <a:ext cx="2411912" cy="1624021"/>
          </a:xfrm>
          <a:prstGeom prst="rect">
            <a:avLst/>
          </a:prstGeom>
        </p:spPr>
      </p:pic>
      <p:pic>
        <p:nvPicPr>
          <p:cNvPr id="9" name="Рисунок 8" descr="фы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4167172"/>
            <a:ext cx="3714776" cy="2476517"/>
          </a:xfrm>
          <a:prstGeom prst="rect">
            <a:avLst/>
          </a:prstGeom>
        </p:spPr>
      </p:pic>
      <p:pic>
        <p:nvPicPr>
          <p:cNvPr id="10" name="Рисунок 9" descr="aconcagu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357166"/>
            <a:ext cx="3714776" cy="3714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/>
              <a:t>Самая полноводная река мира – Амазонка.</a:t>
            </a:r>
          </a:p>
        </p:txBody>
      </p:sp>
      <p:sp>
        <p:nvSpPr>
          <p:cNvPr id="5325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1844675"/>
            <a:ext cx="8007350" cy="4191000"/>
          </a:xfrm>
        </p:spPr>
        <p:txBody>
          <a:bodyPr/>
          <a:lstStyle/>
          <a:p>
            <a:endParaRPr lang="ru-RU"/>
          </a:p>
          <a:p>
            <a:endParaRPr lang="ru-RU"/>
          </a:p>
        </p:txBody>
      </p:sp>
      <p:pic>
        <p:nvPicPr>
          <p:cNvPr id="53253" name="Picture 5" descr="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1905000"/>
            <a:ext cx="6769100" cy="44767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/>
              <a:t>Самый высокий в мире водопад – Анхель.</a:t>
            </a:r>
          </a:p>
        </p:txBody>
      </p:sp>
      <p:pic>
        <p:nvPicPr>
          <p:cNvPr id="50180" name="Picture 4" descr="Водопад Виктория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350" y="2000250"/>
            <a:ext cx="6697663" cy="45243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Самая длинная змея – анаконда</a:t>
            </a:r>
          </a:p>
        </p:txBody>
      </p:sp>
      <p:pic>
        <p:nvPicPr>
          <p:cNvPr id="54277" name="Picture 5" descr="%444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1916113"/>
            <a:ext cx="7921625" cy="4191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856</Words>
  <Application>Microsoft Office PowerPoint</Application>
  <PresentationFormat>Экран (4:3)</PresentationFormat>
  <Paragraphs>162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Южная Америка</vt:lpstr>
      <vt:lpstr>Слайд 2</vt:lpstr>
      <vt:lpstr>Слайд 3</vt:lpstr>
      <vt:lpstr>Слайд 4</vt:lpstr>
      <vt:lpstr>Материк рекордов </vt:lpstr>
      <vt:lpstr>Слайд 6</vt:lpstr>
      <vt:lpstr>Самая полноводная река мира – Амазонка.</vt:lpstr>
      <vt:lpstr>Самый высокий в мире водопад – Анхель.</vt:lpstr>
      <vt:lpstr>Самая длинная змея – анаконда</vt:lpstr>
      <vt:lpstr>Самая большая птица – кондор.</vt:lpstr>
      <vt:lpstr>Тема урока: «Физико- географическое положение Ю. Америки» Цель урока:  Изучить особенности физико-географического положения Южной Америки; Определить географические координаты материка; Вычислить  расстояние материка по карте;    </vt:lpstr>
      <vt:lpstr>    Используя алгоритм дать                          характеристику ГП Ю.Америки.  А. расположение материка относительно экватора, тропиков и нулевого меридиана.  Б. Найти крайние точки и определить их координаты  В. Протяженность материка с С-Ю и с З-В   Г. какими океанами  и морями омывается  Д. расположение относительно других материков   </vt:lpstr>
      <vt:lpstr>Слайд 13</vt:lpstr>
      <vt:lpstr>Слайд 14</vt:lpstr>
      <vt:lpstr>Слайд 15</vt:lpstr>
      <vt:lpstr>Слайд 16</vt:lpstr>
      <vt:lpstr>Слайд 17</vt:lpstr>
      <vt:lpstr>Слайд 18</vt:lpstr>
      <vt:lpstr>Сходства и различия в физико- географическом положении Ю. Америки и Африки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37</cp:revision>
  <dcterms:created xsi:type="dcterms:W3CDTF">2012-01-29T16:27:43Z</dcterms:created>
  <dcterms:modified xsi:type="dcterms:W3CDTF">2012-01-31T22:45:18Z</dcterms:modified>
</cp:coreProperties>
</file>