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4" r:id="rId3"/>
    <p:sldMasterId id="2147483686" r:id="rId4"/>
    <p:sldMasterId id="2147483742" r:id="rId5"/>
    <p:sldMasterId id="2147483755" r:id="rId6"/>
    <p:sldMasterId id="2147483768" r:id="rId7"/>
    <p:sldMasterId id="2147483781" r:id="rId8"/>
    <p:sldMasterId id="2147483794" r:id="rId9"/>
    <p:sldMasterId id="2147483807" r:id="rId10"/>
    <p:sldMasterId id="2147483820" r:id="rId11"/>
  </p:sldMasterIdLst>
  <p:notesMasterIdLst>
    <p:notesMasterId r:id="rId35"/>
  </p:notesMasterIdLst>
  <p:sldIdLst>
    <p:sldId id="307" r:id="rId12"/>
    <p:sldId id="293" r:id="rId13"/>
    <p:sldId id="322" r:id="rId14"/>
    <p:sldId id="308" r:id="rId15"/>
    <p:sldId id="294" r:id="rId16"/>
    <p:sldId id="295" r:id="rId17"/>
    <p:sldId id="312" r:id="rId18"/>
    <p:sldId id="310" r:id="rId19"/>
    <p:sldId id="313" r:id="rId20"/>
    <p:sldId id="314" r:id="rId21"/>
    <p:sldId id="278" r:id="rId22"/>
    <p:sldId id="315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17" r:id="rId31"/>
    <p:sldId id="318" r:id="rId32"/>
    <p:sldId id="321" r:id="rId33"/>
    <p:sldId id="320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11" autoAdjust="0"/>
    <p:restoredTop sz="94709" autoAdjust="0"/>
  </p:normalViewPr>
  <p:slideViewPr>
    <p:cSldViewPr>
      <p:cViewPr>
        <p:scale>
          <a:sx n="70" d="100"/>
          <a:sy n="70" d="100"/>
        </p:scale>
        <p:origin x="-110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0305EC-DBB7-4178-A682-0D690CD17C88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DAEE023-FA0B-4CBD-AC5F-6DFFAACF7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2954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1A94F-E15A-40E3-A151-DFAA49AAF5BB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DC506-4272-4C39-8E5B-07098C5C0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AB23-FBCC-421F-934D-DD73CAF42E9E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751A6-33B1-4F5F-B7C8-79F2E73CC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7299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80822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88637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7248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4296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50704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62531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45376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09551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23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87C00-D32E-4B96-BC05-A247760AFD70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A987D-545E-42A7-98C4-4367FEC6C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13976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764019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94149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762303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04820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955139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83828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498083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43796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443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971B-C700-4F46-BFE4-0A3F44AD17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0D4D3-031C-41A0-8202-9EE8858D3A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8316CBCF-F707-4EBB-BA4F-74E23D024E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E241F-F567-4F9B-9428-D48F85FBC09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4A55B1-F5C1-4381-AC40-15D5B26E993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102B8D-5BE1-4F89-85FF-1FAFA6C07C9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A17D18-A23C-49AF-938A-2E4F9792D0A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6DB6AA-02CC-4EE1-9371-50D4FABE888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C953A0-8D1A-4498-B60C-FFD6E94B514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5F6468-6F89-4D3A-A4D5-4A6BD6C143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BC0FB-ADE0-47FB-BECF-CE7F3F7A4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EE87EA-AD0D-4E89-8AFF-98EC7ECE6D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331C69-4851-44AC-BFD9-0EAE88C1002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72E977-44C5-401A-BCD1-BA8432EC2C3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7E7D4-2CD5-4502-8D47-99375AC179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5AA0F5-6B10-4A53-A44C-79C69380FE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93A683-6D23-4EAE-AE7B-C3F4AE1C62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0587D4-DE15-4D2C-9A1C-B8B2023561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CD3F30-0EAB-4F15-A733-807693121EF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3A85D4-3353-4829-B4CD-1A8B574A83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8F64AB-665D-44F0-9B53-7DD2AAFAF17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9150C-F1BB-4B4E-ACFA-843D27441E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54252-5E79-47AE-977B-622FED12D7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665205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AA81D5-BB70-4AF9-81BC-36DAB404BBA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A25A56-7694-4E61-8F85-D4E59E946D1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BFF3-B196-42B5-B683-8BF449ECB5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5EB69-F99F-41F5-A57C-5E9ED7BC1F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348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4FF7-65AA-4C71-9A50-FB9736C46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78138-C027-43CC-A27E-45D909F4D6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40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B48D-0B79-4B5E-973F-BF449582E4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1B6BA-D478-4873-9188-6303393FE6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171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1DBA0-1D0C-4936-BAED-396D46B2C5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0D3E4-0EAE-462B-8C4A-5ADB9D905D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7434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15A75-B7A3-4387-8A92-DBECF5E6D9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B777C-2A4E-48A5-A3D1-0F4C1FE0A5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972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404D6-4672-4F49-AD85-5064319D88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FDABE-CCB9-4B02-A9B6-563B0DA776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11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F910C-B04D-46EE-A2B1-CB5CAE8E4CEC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8ED5D-7C7C-40CA-BBBB-AE316F8AD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47185-EC1E-40A1-8C6A-93FED41380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35F5B-4396-4157-AB5E-DC761AB60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830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6F6A-43C1-44DC-9A6D-397B72050F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402C2-1FB9-487E-A669-57869FF4FC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8473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F6F6-E071-4EF0-92CD-9D1D19D292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B5EE7-CAA1-4B13-AFC4-068817F524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8724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BFE0-B2FD-4630-93B1-8FE0C952B4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81814-937A-40CC-8F54-F3A8196140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0416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9150C-F1BB-4B4E-ACFA-843D27441E7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54252-5E79-47AE-977B-622FED12D7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7319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BFF3-B196-42B5-B683-8BF449ECB55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5EB69-F99F-41F5-A57C-5E9ED7BC1F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158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4FF7-65AA-4C71-9A50-FB9736C46A9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78138-C027-43CC-A27E-45D909F4D66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681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B48D-0B79-4B5E-973F-BF449582E4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1B6BA-D478-4873-9188-6303393FE6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816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1DBA0-1D0C-4936-BAED-396D46B2C5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0D3E4-0EAE-462B-8C4A-5ADB9D905D7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4975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15A75-B7A3-4387-8A92-DBECF5E6D9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B777C-2A4E-48A5-A3D1-0F4C1FE0A51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086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F12E2-D1AB-4DCA-B35E-424A2F46EC15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1D1E4-872F-4B0F-BB56-C0EEF08F6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404D6-4672-4F49-AD85-5064319D88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FDABE-CCB9-4B02-A9B6-563B0DA776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82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47185-EC1E-40A1-8C6A-93FED41380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35F5B-4396-4157-AB5E-DC761AB60A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9639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6F6A-43C1-44DC-9A6D-397B72050F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402C2-1FB9-487E-A669-57869FF4FC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97276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F6F6-E071-4EF0-92CD-9D1D19D2927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B5EE7-CAA1-4B13-AFC4-068817F524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9186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6BFE0-B2FD-4630-93B1-8FE0C952B44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81814-937A-40CC-8F54-F3A8196140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400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0D4D3-031C-41A0-8202-9EE8858D3A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6CBCF-F707-4EBB-BA4F-74E23D024E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7163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E241F-F567-4F9B-9428-D48F85FBC0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A55B1-F5C1-4381-AC40-15D5B26E99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165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02B8D-5BE1-4F89-85FF-1FAFA6C07C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17D18-A23C-49AF-938A-2E4F9792D0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630874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DB6AA-02CC-4EE1-9371-50D4FABE88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53A0-8D1A-4498-B60C-FFD6E94B51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26872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F6468-6F89-4D3A-A4D5-4A6BD6C143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BC0FB-ADE0-47FB-BECF-CE7F3F7A41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590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2699B-6985-4C46-BA52-FE4920E8E05C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224F-DB4C-46EF-84FB-EA86DB4A7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E87EA-AD0D-4E89-8AFF-98EC7ECE6DA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1C69-4851-44AC-BFD9-0EAE88C100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1386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E977-44C5-401A-BCD1-BA8432EC2C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7E7D4-2CD5-4502-8D47-99375AC1793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7935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A0F5-6B10-4A53-A44C-79C69380FE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3A683-6D23-4EAE-AE7B-C3F4AE1C62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02981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587D4-DE15-4D2C-9A1C-B8B2023561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D3F30-0EAB-4F15-A733-807693121E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90020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85D4-3353-4829-B4CD-1A8B574A83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F64AB-665D-44F0-9B53-7DD2AAFAF1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1567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A81D5-BB70-4AF9-81BC-36DAB404BB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5A56-7694-4E61-8F85-D4E59E946D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29227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C8361-EAC6-4D3C-8F82-3676C1019005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5797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24DC3-A0B1-4A4D-B27A-30BB6FDF64FD}" type="slidenum">
              <a:rPr lang="ru-RU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0982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4027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92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4B4A7-16E8-4796-A5DD-9D18DB239D6C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7FA5C-413C-4497-A1CB-267D1AA09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27332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2625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9746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88049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8718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59706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44164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34930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6960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545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52859-4E9E-46E6-9DE5-FC4E7524005E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7A75A-C28A-4571-977F-2DD076925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4120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88541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046248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4752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3752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59433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196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1765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2679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953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A45DB-6636-4EB3-9454-2A88375BB8C6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1C85B-F541-42AD-926A-C2703A12D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8143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3374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5621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005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4117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0390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3049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8922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96073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07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1DC3B-DEBE-477F-8AEF-0E71449CC931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348D2-AE43-473B-8B7C-EDF288DE5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0974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0866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00367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41178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55058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48794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8212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7970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B91F2-3A8A-403E-AD80-985C027A11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4847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2E2F2-8081-42F1-84F5-F6CB6933B7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22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BB91F-A8AE-490E-A64A-C0FADD7DC577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DC26A-CFB1-4E10-AC8E-81A41DD05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A7D52-50BF-41A6-9687-71A2FE308E6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0102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3B3D8-0822-49F6-AC64-B1CCECEAABF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71466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F4BD6-4BE3-4544-8E75-3386FD97825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9384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4203A-B483-4952-9E68-27842FB1C05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1030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B39C1-C6FA-4640-BFE2-317086A2C67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8453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E932D-BD50-4AED-B981-32E8ADC395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58094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4D34B-8376-4CB6-AE13-0F8C6798549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0635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1647B-319C-459C-A835-E170FD7BBA4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10648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2AAB9-EF44-4762-B511-E3D02611AFA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4062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F9CDE-02CC-4770-82D5-CB5A13F3AC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71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38BA72-D157-4B08-98CA-389B1AF5509A}" type="datetimeFigureOut">
              <a:rPr lang="ru-RU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4529D3-3CDC-4967-8C13-EB4BF283D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29728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38BA72-D157-4B08-98CA-389B1AF5509A}" type="datetimeFigureOut">
              <a:rPr lang="ru-RU" smtClean="0"/>
              <a:pPr>
                <a:defRPr/>
              </a:pPr>
              <a:t>24.01.2014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B4529D3-3CDC-4967-8C13-EB4BF283D2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972190-5208-4019-83A0-221EDF8D37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E0DA1F-FC10-4523-BF6F-1FBE7A601A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011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972190-5208-4019-83A0-221EDF8D375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E0DA1F-FC10-4523-BF6F-1FBE7A601A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597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1B388D-2B2D-40D6-8DF2-308743A5DF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F807BF-32F7-42BD-97BC-64578B796E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735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81234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83695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67625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40103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B675AA0-249E-4A69-90AD-D97D530E3EB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7171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upload.wikimedia.org/wikipedia/commons/thumb/a/a4/Flag_of_the_United_States.svg/800px-Flag_of_the_United_States.svg.png" TargetMode="Externa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93280" y="548680"/>
            <a:ext cx="931640" cy="821953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7772400" y="3429000"/>
            <a:ext cx="1371600" cy="2209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35846"/>
            <a:ext cx="9252520" cy="452431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US" b="1" u="sng" dirty="0"/>
              <a:t>Where is the USA situated?</a:t>
            </a:r>
            <a:endParaRPr lang="ru-RU" b="1" u="sng" dirty="0"/>
          </a:p>
          <a:p>
            <a:r>
              <a:rPr lang="en-US" b="1" dirty="0"/>
              <a:t>a) in the southern part of North America;</a:t>
            </a:r>
            <a:endParaRPr lang="ru-RU" b="1" dirty="0"/>
          </a:p>
          <a:p>
            <a:r>
              <a:rPr lang="en-US" b="1" dirty="0"/>
              <a:t>b) in the northern part of South America</a:t>
            </a:r>
            <a:r>
              <a:rPr lang="en-US" b="1" dirty="0" smtClean="0"/>
              <a:t>;</a:t>
            </a:r>
            <a:endParaRPr lang="ro-RO" b="1" dirty="0" smtClean="0"/>
          </a:p>
          <a:p>
            <a:endParaRPr lang="ru-RU" b="1" dirty="0"/>
          </a:p>
          <a:p>
            <a:endParaRPr lang="ru-RU" b="1" dirty="0"/>
          </a:p>
          <a:p>
            <a:r>
              <a:rPr lang="en-US" b="1" dirty="0" smtClean="0"/>
              <a:t>2.</a:t>
            </a:r>
            <a:r>
              <a:rPr lang="en-US" b="1" u="sng" dirty="0" smtClean="0"/>
              <a:t> What is the capital of the USA?</a:t>
            </a:r>
          </a:p>
          <a:p>
            <a:pPr marL="342900" indent="-342900">
              <a:buAutoNum type="alphaLcParenR"/>
            </a:pPr>
            <a:r>
              <a:rPr lang="en-US" b="1" dirty="0" smtClean="0"/>
              <a:t>New-York;</a:t>
            </a:r>
          </a:p>
          <a:p>
            <a:r>
              <a:rPr lang="en-US" b="1" dirty="0" smtClean="0"/>
              <a:t>c) Washington</a:t>
            </a:r>
          </a:p>
          <a:p>
            <a:endParaRPr lang="ro-RO" b="1" dirty="0" smtClean="0"/>
          </a:p>
          <a:p>
            <a:endParaRPr lang="ru-RU" b="1" dirty="0"/>
          </a:p>
          <a:p>
            <a:r>
              <a:rPr lang="en-US" b="1" dirty="0" smtClean="0"/>
              <a:t>3. </a:t>
            </a:r>
            <a:r>
              <a:rPr lang="en-US" b="1" u="sng" dirty="0"/>
              <a:t>Who was the first president of America?</a:t>
            </a:r>
            <a:endParaRPr lang="ru-RU" b="1" u="sng" dirty="0"/>
          </a:p>
          <a:p>
            <a:r>
              <a:rPr lang="ro-RO" b="1" dirty="0" smtClean="0"/>
              <a:t>a</a:t>
            </a:r>
            <a:r>
              <a:rPr lang="en-US" b="1" dirty="0" smtClean="0"/>
              <a:t>) </a:t>
            </a:r>
            <a:r>
              <a:rPr lang="en-US" b="1" dirty="0"/>
              <a:t>T. Jefferson;</a:t>
            </a:r>
            <a:endParaRPr lang="ru-RU" b="1" dirty="0"/>
          </a:p>
          <a:p>
            <a:r>
              <a:rPr lang="ro-RO" b="1" dirty="0"/>
              <a:t>b</a:t>
            </a:r>
            <a:r>
              <a:rPr lang="en-US" b="1" dirty="0" smtClean="0"/>
              <a:t>) </a:t>
            </a:r>
            <a:r>
              <a:rPr lang="en-US" b="1" dirty="0"/>
              <a:t>George Washington</a:t>
            </a:r>
            <a:r>
              <a:rPr lang="en-US" b="1" dirty="0" smtClean="0"/>
              <a:t>.</a:t>
            </a:r>
            <a:endParaRPr lang="ro-RO" b="1" dirty="0" smtClean="0"/>
          </a:p>
          <a:p>
            <a:endParaRPr lang="ro-RO" b="1" dirty="0" smtClean="0"/>
          </a:p>
          <a:p>
            <a:r>
              <a:rPr lang="en-US" b="1" dirty="0" smtClean="0"/>
              <a:t>4. </a:t>
            </a:r>
            <a:r>
              <a:rPr lang="en-US" b="1" u="sng" dirty="0" smtClean="0"/>
              <a:t>How is the flag of America called?</a:t>
            </a:r>
          </a:p>
          <a:p>
            <a:r>
              <a:rPr lang="en-US" b="1" dirty="0" smtClean="0"/>
              <a:t>a) Union Jack;</a:t>
            </a:r>
          </a:p>
          <a:p>
            <a:r>
              <a:rPr lang="en-US" b="1" dirty="0" smtClean="0"/>
              <a:t>d) Stars and Stripes.</a:t>
            </a:r>
            <a:endParaRPr lang="ro-RO" b="1" dirty="0" smtClean="0"/>
          </a:p>
          <a:p>
            <a:endParaRPr lang="en-US" b="1" u="sng" dirty="0" smtClean="0"/>
          </a:p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5231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o-RO" b="1" dirty="0" smtClean="0"/>
          </a:p>
          <a:p>
            <a:endParaRPr lang="ro-RO" b="1" dirty="0"/>
          </a:p>
          <a:p>
            <a:endParaRPr lang="ro-RO" b="1" dirty="0" smtClean="0"/>
          </a:p>
          <a:p>
            <a:r>
              <a:rPr lang="en-US" b="1" dirty="0" smtClean="0"/>
              <a:t>5..</a:t>
            </a:r>
            <a:r>
              <a:rPr lang="en-US" b="1" u="sng" dirty="0" smtClean="0"/>
              <a:t> How many stripes and stars has the American flag?</a:t>
            </a:r>
          </a:p>
          <a:p>
            <a:r>
              <a:rPr lang="en-US" b="1" dirty="0" smtClean="0"/>
              <a:t>a) 13 and 50;</a:t>
            </a:r>
          </a:p>
          <a:p>
            <a:r>
              <a:rPr lang="en-US" b="1" dirty="0" smtClean="0"/>
              <a:t>b) 7 and 50;</a:t>
            </a:r>
            <a:endParaRPr lang="ro-RO" b="1" dirty="0" smtClean="0"/>
          </a:p>
          <a:p>
            <a:endParaRPr lang="en-US" b="1" dirty="0" smtClean="0"/>
          </a:p>
          <a:p>
            <a:r>
              <a:rPr lang="en-US" b="1" dirty="0"/>
              <a:t>6</a:t>
            </a:r>
            <a:r>
              <a:rPr lang="en-US" b="1" dirty="0" smtClean="0"/>
              <a:t>. </a:t>
            </a:r>
            <a:r>
              <a:rPr lang="en-US" b="1" u="sng" dirty="0" smtClean="0"/>
              <a:t>How many states are there in America now?</a:t>
            </a:r>
          </a:p>
          <a:p>
            <a:r>
              <a:rPr lang="en-US" b="1" dirty="0" smtClean="0"/>
              <a:t>c) 50;</a:t>
            </a:r>
          </a:p>
          <a:p>
            <a:r>
              <a:rPr lang="en-US" b="1" dirty="0" smtClean="0"/>
              <a:t>d) 51.</a:t>
            </a:r>
          </a:p>
          <a:p>
            <a:endParaRPr lang="en-US" b="1" dirty="0" smtClean="0"/>
          </a:p>
          <a:p>
            <a:r>
              <a:rPr lang="en-US" b="1" dirty="0"/>
              <a:t>7</a:t>
            </a:r>
            <a:r>
              <a:rPr lang="en-US" b="1" dirty="0" smtClean="0"/>
              <a:t>. What famous people from  the USA do you know 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2735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Президентские выборы 1860 года.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 smtClean="0"/>
              <a:t>Программа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dirty="0" smtClean="0"/>
              <a:t> Республиканской партии: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dirty="0" smtClean="0"/>
              <a:t>1.  запрет распространения рабства на западные земли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dirty="0" smtClean="0"/>
              <a:t>2.  принятия более умеренного закона о наделении  поселенцев на Западе государственными землями.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dirty="0" smtClean="0"/>
              <a:t>3. установить высокие пошлины на ввозимые товары</a:t>
            </a: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smtClean="0"/>
              <a:t>Программа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200" smtClean="0"/>
              <a:t>Демократической партии: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smtClean="0"/>
              <a:t>1. свобода распространения рабства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smtClean="0"/>
              <a:t>на западные земли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smtClean="0"/>
              <a:t>2. законодательное закрепление рабства</a:t>
            </a:r>
          </a:p>
          <a:p>
            <a:pPr eaLnBrk="1" hangingPunct="1">
              <a:lnSpc>
                <a:spcPct val="90000"/>
              </a:lnSpc>
            </a:pPr>
            <a:r>
              <a:rPr lang="ru-RU" sz="2200" smtClean="0"/>
              <a:t> 3. низкие таможенные пошлины на ввоз зарубежных промышленных товаров</a:t>
            </a:r>
          </a:p>
        </p:txBody>
      </p:sp>
    </p:spTree>
    <p:extLst>
      <p:ext uri="{BB962C8B-B14F-4D97-AF65-F5344CB8AC3E}">
        <p14:creationId xmlns:p14="http://schemas.microsoft.com/office/powerpoint/2010/main" xmlns="" val="395958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051720" y="5589240"/>
            <a:ext cx="4357718" cy="92868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Авраам Линкольн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8316416" y="357167"/>
            <a:ext cx="827584" cy="4800026"/>
          </a:xfrm>
        </p:spPr>
        <p:txBody>
          <a:bodyPr/>
          <a:lstStyle/>
          <a:p>
            <a:pPr marL="0" indent="95250"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7704" y="285728"/>
            <a:ext cx="499220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49987"/>
          </a:xfrm>
        </p:spPr>
        <p:txBody>
          <a:bodyPr/>
          <a:lstStyle/>
          <a:p>
            <a:r>
              <a:rPr lang="ru-RU" dirty="0" smtClean="0"/>
              <a:t>Повод к началу гражданской войны в США.</a:t>
            </a:r>
            <a:br>
              <a:rPr lang="ru-RU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Протестуя против победы республиканцев, 11 южных штатов объявили о своем выходе из Федерации ( США) и о создании собственного государства в Америке- Конфедерации южных штатов со столицей в Ричмонде.</a:t>
            </a:r>
            <a:br>
              <a:rPr lang="ru-RU" sz="2400" dirty="0" smtClean="0"/>
            </a:br>
            <a:r>
              <a:rPr lang="ru-RU" sz="2400" dirty="0" smtClean="0"/>
              <a:t>Данные действия были  расценены  Президентом как угроза целостности государству. В  12 апреля 1861г была объявлена война.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18435" name="Picture 2" descr="http://upload.wikimedia.org/wikipedia/commons/thumb/a/a4/Flag_of_the_United_States.svg/800px-Flag_of_the_United_States.sv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5373688"/>
            <a:ext cx="23749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Двойная стрелка влево/вправо 3"/>
          <p:cNvSpPr/>
          <p:nvPr/>
        </p:nvSpPr>
        <p:spPr>
          <a:xfrm>
            <a:off x="3563938" y="5805488"/>
            <a:ext cx="1216025" cy="484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8437" name="Picture 3" descr="C:\Users\Андрей\Pictures\150px-Battle_flag_of_the_US_Confederacy.svg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063" y="51577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5026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6388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070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806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317" y="-1905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5" descr="abraham_lincol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4450" y="1857375"/>
            <a:ext cx="401955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19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5719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1508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38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1246300800_p-troiani0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9144000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5"/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8640762" cy="7429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9 апреля 1965г армия южан </a:t>
            </a:r>
          </a:p>
          <a:p>
            <a:pPr algn="ctr"/>
            <a:r>
              <a:rPr lang="ru-RU" sz="24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капитулировала у Аппоматокса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37410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88913"/>
            <a:ext cx="3036888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WordArt 5"/>
          <p:cNvSpPr>
            <a:spLocks noChangeArrowheads="1" noChangeShapeType="1" noTextEdit="1"/>
          </p:cNvSpPr>
          <p:nvPr/>
        </p:nvSpPr>
        <p:spPr bwMode="auto">
          <a:xfrm>
            <a:off x="539750" y="1125538"/>
            <a:ext cx="1809750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военные</a:t>
            </a:r>
          </a:p>
        </p:txBody>
      </p:sp>
      <p:sp>
        <p:nvSpPr>
          <p:cNvPr id="24580" name="WordArt 6"/>
          <p:cNvSpPr>
            <a:spLocks noChangeArrowheads="1" noChangeShapeType="1" noTextEdit="1"/>
          </p:cNvSpPr>
          <p:nvPr/>
        </p:nvSpPr>
        <p:spPr bwMode="auto">
          <a:xfrm>
            <a:off x="6732588" y="1125538"/>
            <a:ext cx="1419225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потери</a:t>
            </a:r>
          </a:p>
        </p:txBody>
      </p:sp>
      <p:sp>
        <p:nvSpPr>
          <p:cNvPr id="41992" name="Rectangle 8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79388" y="4149725"/>
            <a:ext cx="4194175" cy="2159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360 тыс. убитых,</a:t>
            </a:r>
          </a:p>
          <a:p>
            <a:pPr eaLnBrk="1" hangingPunct="1">
              <a:defRPr/>
            </a:pPr>
            <a:r>
              <a:rPr lang="ru-RU" sz="2800" smtClean="0"/>
              <a:t>275 200 раненых</a:t>
            </a:r>
          </a:p>
        </p:txBody>
      </p:sp>
      <p:sp>
        <p:nvSpPr>
          <p:cNvPr id="41993" name="Rectangle 9"/>
          <p:cNvSpPr>
            <a:spLocks noRot="1" noChangeArrowheads="1"/>
          </p:cNvSpPr>
          <p:nvPr/>
        </p:nvSpPr>
        <p:spPr bwMode="auto">
          <a:xfrm>
            <a:off x="4949825" y="4076700"/>
            <a:ext cx="4014788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  <a:defRPr/>
            </a:pPr>
            <a:endParaRPr lang="ru-RU" sz="16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3" name="WordArt 10"/>
          <p:cNvSpPr>
            <a:spLocks noChangeArrowheads="1" noChangeShapeType="1" noTextEdit="1"/>
          </p:cNvSpPr>
          <p:nvPr/>
        </p:nvSpPr>
        <p:spPr bwMode="auto">
          <a:xfrm>
            <a:off x="1476375" y="2924175"/>
            <a:ext cx="2074863" cy="8318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СЕВЕР</a:t>
            </a:r>
          </a:p>
        </p:txBody>
      </p:sp>
      <p:sp>
        <p:nvSpPr>
          <p:cNvPr id="24584" name="WordArt 11"/>
          <p:cNvSpPr>
            <a:spLocks noChangeArrowheads="1" noChangeShapeType="1" noTextEdit="1"/>
          </p:cNvSpPr>
          <p:nvPr/>
        </p:nvSpPr>
        <p:spPr bwMode="auto">
          <a:xfrm>
            <a:off x="5724525" y="2924175"/>
            <a:ext cx="1360488" cy="8318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8" lon="19439996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ЮГ</a:t>
            </a:r>
          </a:p>
        </p:txBody>
      </p:sp>
      <p:sp>
        <p:nvSpPr>
          <p:cNvPr id="41998" name="Rectangle 14"/>
          <p:cNvSpPr>
            <a:spLocks noRot="1" noChangeArrowheads="1"/>
          </p:cNvSpPr>
          <p:nvPr/>
        </p:nvSpPr>
        <p:spPr bwMode="auto">
          <a:xfrm>
            <a:off x="4643438" y="4221163"/>
            <a:ext cx="419417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260 тыс. убитых,</a:t>
            </a:r>
          </a:p>
          <a:p>
            <a:pPr marL="342900" indent="-342900">
              <a:spcBef>
                <a:spcPct val="20000"/>
              </a:spcBef>
              <a:buClr>
                <a:srgbClr val="FFCC00"/>
              </a:buClr>
              <a:buFont typeface="Wingdings" pitchFamily="2" charset="2"/>
              <a:buChar char="§"/>
              <a:defRPr/>
            </a:pPr>
            <a:r>
              <a:rPr lang="ru-RU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более 137 тыс. раненых</a:t>
            </a:r>
          </a:p>
        </p:txBody>
      </p:sp>
    </p:spTree>
    <p:extLst>
      <p:ext uri="{BB962C8B-B14F-4D97-AF65-F5344CB8AC3E}">
        <p14:creationId xmlns:p14="http://schemas.microsoft.com/office/powerpoint/2010/main" xmlns="" val="27805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929618" cy="2714643"/>
          </a:xfrm>
        </p:spPr>
        <p:txBody>
          <a:bodyPr/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Тема: Гражданская война в США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1861-1865 г.г.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9" y="2714620"/>
            <a:ext cx="4363113" cy="397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4932040" y="3645024"/>
            <a:ext cx="4211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THE CIVIL WAR IN THE USA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3637"/>
          </a:xfrm>
        </p:spPr>
        <p:txBody>
          <a:bodyPr/>
          <a:lstStyle/>
          <a:p>
            <a:r>
              <a:rPr lang="ru-RU" dirty="0" smtClean="0"/>
              <a:t>Подумайте, можно ли Гражданскую войну в США назвать буржуазной революцией?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39750" y="2551113"/>
            <a:ext cx="8064500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b="1" dirty="0" smtClean="0">
              <a:solidFill>
                <a:prstClr val="black"/>
              </a:solidFill>
              <a:cs typeface="Arial" charset="0"/>
            </a:endParaRPr>
          </a:p>
          <a:p>
            <a:endParaRPr lang="ru-RU" b="1" dirty="0" smtClean="0">
              <a:solidFill>
                <a:prstClr val="black"/>
              </a:solidFill>
              <a:cs typeface="Arial" charset="0"/>
            </a:endParaRPr>
          </a:p>
          <a:p>
            <a:endParaRPr lang="ru-RU" b="1" dirty="0" smtClean="0">
              <a:solidFill>
                <a:prstClr val="black"/>
              </a:solidFill>
              <a:cs typeface="Arial" charset="0"/>
            </a:endParaRPr>
          </a:p>
          <a:p>
            <a:r>
              <a:rPr lang="ru-RU" sz="2800" b="1" dirty="0" smtClean="0">
                <a:solidFill>
                  <a:prstClr val="black"/>
                </a:solidFill>
                <a:cs typeface="Arial" charset="0"/>
              </a:rPr>
              <a:t>Буржуазная революция,</a:t>
            </a:r>
            <a:r>
              <a:rPr lang="ru-RU" sz="2800" dirty="0" smtClean="0">
                <a:solidFill>
                  <a:prstClr val="black"/>
                </a:solidFill>
                <a:cs typeface="Arial" charset="0"/>
              </a:rPr>
              <a:t> социальная революция, основной задачей которой является уничтожение феодального строя или его остатков, установление власти буржуазии, создание буржуазного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xmlns="" val="210738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/>
              <a:t>Историческое значение  Гражданской войны в США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smtClean="0"/>
              <a:t>1. американцы сохранили целостность своего государства.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smtClean="0"/>
              <a:t>2. Гражданская война решила важнейшие социально-экономические вопросы: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/>
              <a:t>      а) уничтожение рабства;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/>
              <a:t>      б) решение аграрного вопроса актом о гомстеде: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smtClean="0"/>
              <a:t>3.  в национальном масштабе победил американский путь развития капитализма в сельском хозяйстве;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smtClean="0"/>
              <a:t>4. начался быстрый экономический рост в стране</a:t>
            </a:r>
          </a:p>
        </p:txBody>
      </p:sp>
    </p:spTree>
    <p:extLst>
      <p:ext uri="{BB962C8B-B14F-4D97-AF65-F5344CB8AC3E}">
        <p14:creationId xmlns:p14="http://schemas.microsoft.com/office/powerpoint/2010/main" xmlns="" val="339850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 AT THE LESSON: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  LIKED THE  MOST…</a:t>
            </a:r>
          </a:p>
          <a:p>
            <a:r>
              <a:rPr lang="en-US" dirty="0" smtClean="0"/>
              <a:t>I    WAS SURPRISED…</a:t>
            </a:r>
          </a:p>
          <a:p>
            <a:r>
              <a:rPr lang="en-US" dirty="0" smtClean="0"/>
              <a:t>I    KNEW…</a:t>
            </a:r>
          </a:p>
          <a:p>
            <a:r>
              <a:rPr lang="en-US" dirty="0" smtClean="0"/>
              <a:t>I   DIDN’T LIKE…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lum bright="-14000" contrast="4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14678" y="4429132"/>
            <a:ext cx="2884115" cy="274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lum bright="-21000" contrast="37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94731" y="4143356"/>
            <a:ext cx="284926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4310056" y="4691076"/>
            <a:ext cx="762000" cy="20955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643050"/>
            <a:ext cx="2857488" cy="272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lum contrast="43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62626" y="0"/>
            <a:ext cx="2781374" cy="264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168056">
            <a:off x="2147360" y="4085639"/>
            <a:ext cx="762000" cy="2095500"/>
          </a:xfrm>
          <a:prstGeom prst="rect">
            <a:avLst/>
          </a:prstGeom>
          <a:noFill/>
        </p:spPr>
      </p:pic>
      <p:pic>
        <p:nvPicPr>
          <p:cNvPr id="9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961065">
            <a:off x="6303290" y="4012476"/>
            <a:ext cx="762000" cy="209550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lum bright="5000" contrast="5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271621"/>
            <a:ext cx="2714644" cy="258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lum bright="-4000" contrast="3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42976" y="-214338"/>
            <a:ext cx="2658542" cy="253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18000" contrast="3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86578" y="2214554"/>
            <a:ext cx="2683972" cy="255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  <a:lum bright="-10000" contrast="6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950146">
            <a:off x="3942318" y="104451"/>
            <a:ext cx="2693372" cy="256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soft" dir="t"/>
          </a:scene3d>
          <a:sp3d>
            <a:bevelT w="165100" prst="coolSlant"/>
          </a:sp3d>
        </p:spPr>
      </p:pic>
      <p:pic>
        <p:nvPicPr>
          <p:cNvPr id="16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168056">
            <a:off x="2147360" y="4085638"/>
            <a:ext cx="762000" cy="2095500"/>
          </a:xfrm>
          <a:prstGeom prst="rect">
            <a:avLst/>
          </a:prstGeom>
          <a:noFill/>
        </p:spPr>
      </p:pic>
      <p:pic>
        <p:nvPicPr>
          <p:cNvPr id="18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307473">
            <a:off x="982146" y="363961"/>
            <a:ext cx="762000" cy="2095500"/>
          </a:xfrm>
          <a:prstGeom prst="rect">
            <a:avLst/>
          </a:prstGeom>
          <a:noFill/>
        </p:spPr>
      </p:pic>
      <p:pic>
        <p:nvPicPr>
          <p:cNvPr id="19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4167180" y="-309584"/>
            <a:ext cx="762000" cy="2095500"/>
          </a:xfrm>
          <a:prstGeom prst="rect">
            <a:avLst/>
          </a:prstGeom>
          <a:noFill/>
        </p:spPr>
      </p:pic>
      <p:pic>
        <p:nvPicPr>
          <p:cNvPr id="20" name="Picture 2" descr="C:\Users\1\Desktop\хореграфия\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970995">
            <a:off x="7575710" y="872800"/>
            <a:ext cx="762000" cy="2095500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3399">
                <a:tint val="45000"/>
                <a:satMod val="400000"/>
              </a:srgbClr>
            </a:duotone>
            <a:lum bright="-16000" contrast="4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57356" y="571480"/>
            <a:ext cx="5786478" cy="551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1142976" y="1500174"/>
            <a:ext cx="6000792" cy="3440994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/>
              <a:t>THANK YOU VERY MUCH FOR THE LESSON!!!</a:t>
            </a:r>
          </a:p>
          <a:p>
            <a:pPr algn="ctr"/>
            <a:endParaRPr lang="en-US" sz="5400" b="1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73 0.4364 L 0.09271 0.1033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700213"/>
            <a:ext cx="8540750" cy="44227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установить особенности развития Севера и Юга </a:t>
            </a:r>
          </a:p>
          <a:p>
            <a:pPr eaLnBrk="1" hangingPunct="1">
              <a:defRPr/>
            </a:pPr>
            <a:r>
              <a:rPr lang="ru-RU" dirty="0" smtClean="0"/>
              <a:t>описать положение рабов </a:t>
            </a:r>
          </a:p>
          <a:p>
            <a:pPr eaLnBrk="1" hangingPunct="1">
              <a:defRPr/>
            </a:pPr>
            <a:r>
              <a:rPr lang="ru-RU" dirty="0" smtClean="0"/>
              <a:t>определить причины гражданской войны </a:t>
            </a:r>
          </a:p>
          <a:p>
            <a:pPr eaLnBrk="1" hangingPunct="1">
              <a:defRPr/>
            </a:pPr>
            <a:r>
              <a:rPr lang="ru-RU" dirty="0" smtClean="0"/>
              <a:t>проанализировать итоги гражданской войны в США </a:t>
            </a:r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1979613" y="404813"/>
            <a:ext cx="5040312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ЦЕЛИ УРОКА</a:t>
            </a:r>
          </a:p>
        </p:txBody>
      </p:sp>
    </p:spTree>
    <p:extLst>
      <p:ext uri="{BB962C8B-B14F-4D97-AF65-F5344CB8AC3E}">
        <p14:creationId xmlns:p14="http://schemas.microsoft.com/office/powerpoint/2010/main" xmlns="" val="334866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/>
              <a:t>Подумайте, можно ли Гражданскую войну в США назвать буржуазной революцией?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6"/>
            <a:ext cx="3064371" cy="2905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019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 урока: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lvl="0" indent="-742950">
              <a:buAutoNum type="arabicPeriod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Причины. Повод. Начало.</a:t>
            </a:r>
          </a:p>
          <a:p>
            <a:pPr lvl="0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Ход войны</a:t>
            </a:r>
          </a:p>
          <a:p>
            <a:pPr marL="914400" lvl="0" indent="-914400">
              <a:buAutoNum type="arabicPeriod" startAt="3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Итоги.</a:t>
            </a:r>
          </a:p>
          <a:p>
            <a:pPr marL="914400" lvl="0" indent="-914400">
              <a:buAutoNum type="arabicPeriod" startAt="3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ПОСЛЕДСТВИЯ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Промышленное развитие Севера и Юга США (1860 г.)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482" name="Group 21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558917966"/>
              </p:ext>
            </p:extLst>
          </p:nvPr>
        </p:nvGraphicFramePr>
        <p:xfrm>
          <a:off x="395288" y="765173"/>
          <a:ext cx="8497192" cy="5704938"/>
        </p:xfrm>
        <a:graphic>
          <a:graphicData uri="http://schemas.openxmlformats.org/drawingml/2006/table">
            <a:tbl>
              <a:tblPr/>
              <a:tblGrid>
                <a:gridCol w="4886646"/>
                <a:gridCol w="1312926"/>
                <a:gridCol w="2297620"/>
              </a:tblGrid>
              <a:tr h="64195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71600" algn="l"/>
                          <a:tab pos="2271713" algn="l"/>
                          <a:tab pos="2362200" algn="l"/>
                        </a:tabLst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развития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Север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71600" algn="l"/>
                          <a:tab pos="2271713" algn="l"/>
                          <a:tab pos="2362200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Юг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промышленной продукции страны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Население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млн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254375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млн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254375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(из них 3,5 млн рабов)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рабочих в промышленности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 млн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 млн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863975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железных дорог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тыс. т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тыс. км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Хлопчатобумажные фабрики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67" name="Rectangle 220"/>
          <p:cNvSpPr>
            <a:spLocks noChangeArrowheads="1"/>
          </p:cNvSpPr>
          <p:nvPr/>
        </p:nvSpPr>
        <p:spPr bwMode="auto">
          <a:xfrm>
            <a:off x="611188" y="5805488"/>
            <a:ext cx="3449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76256" y="188640"/>
            <a:ext cx="19623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libri"/>
              </a:rPr>
              <a:t>Север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10631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Юг</a:t>
            </a:r>
          </a:p>
        </p:txBody>
      </p:sp>
      <p:pic>
        <p:nvPicPr>
          <p:cNvPr id="16387" name="Рисунок 3" descr="Оружейная фабрика И. Уитни в Коннектикуте. 1820-е гг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9625" y="1268413"/>
            <a:ext cx="4129088" cy="278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43438" y="1268413"/>
          <a:ext cx="2711450" cy="490728"/>
        </p:xfrm>
        <a:graphic>
          <a:graphicData uri="http://schemas.openxmlformats.org/drawingml/2006/table">
            <a:tbl>
              <a:tblPr/>
              <a:tblGrid>
                <a:gridCol w="271145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Оружейная фабрика И. Уитни</a:t>
                      </a:r>
                      <a:b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Коннектикуте.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390" name="Рисунок 5" descr="Пароход Р.Фултона. Акварель П.П. Свинь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221163"/>
            <a:ext cx="3792537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148263" y="4365625"/>
          <a:ext cx="2184400" cy="245364"/>
        </p:xfrm>
        <a:graphic>
          <a:graphicData uri="http://schemas.openxmlformats.org/drawingml/2006/table">
            <a:tbl>
              <a:tblPr/>
              <a:tblGrid>
                <a:gridCol w="2184400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Пароход Р.Фултона.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393" name="Рисунок 7" descr="Хлопковая плантация. У.Э. Уолкер. Фрагмен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3933825"/>
            <a:ext cx="3600450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03350" y="3860800"/>
          <a:ext cx="2039938" cy="245364"/>
        </p:xfrm>
        <a:graphic>
          <a:graphicData uri="http://schemas.openxmlformats.org/drawingml/2006/table">
            <a:tbl>
              <a:tblPr/>
              <a:tblGrid>
                <a:gridCol w="2039938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Хлопковая плантация.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8575" marR="28575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396" name="Рисунок 9" descr="Дом плантатор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360045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TextBox 10"/>
          <p:cNvSpPr txBox="1">
            <a:spLocks noChangeArrowheads="1"/>
          </p:cNvSpPr>
          <p:nvPr/>
        </p:nvSpPr>
        <p:spPr bwMode="auto">
          <a:xfrm>
            <a:off x="395288" y="3284538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b="1" smtClean="0">
                <a:solidFill>
                  <a:prstClr val="white"/>
                </a:solidFill>
              </a:rPr>
              <a:t>Дом плантатора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8175" y="333375"/>
            <a:ext cx="46085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4F81BD">
                    <a:lumMod val="75000"/>
                  </a:srgbClr>
                </a:solidFill>
                <a:latin typeface="Calibri"/>
              </a:rPr>
              <a:t>Два общества в одной Америке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1416844" y="3847306"/>
            <a:ext cx="5949950" cy="714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232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76400"/>
            <a:ext cx="4194175" cy="46323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Штаты: 23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Армия: 2млн. 100 тыс. человек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население</a:t>
            </a:r>
            <a:r>
              <a:rPr lang="ru-RU" sz="1800" b="1" dirty="0" smtClean="0">
                <a:solidFill>
                  <a:srgbClr val="FF3300"/>
                </a:solidFill>
              </a:rPr>
              <a:t>:</a:t>
            </a:r>
            <a:r>
              <a:rPr lang="ru-RU" sz="1800" dirty="0" smtClean="0"/>
              <a:t> 22 млн. человек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буржуазия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наёмные рабочие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фермеры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индейцы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наиболее развитые отрасли промышленности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  <a:endParaRPr lang="ru-RU" sz="18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металлургия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строительство железных дорог и каналов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текстильная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кожевенная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сельское хозяйство: </a:t>
            </a:r>
            <a:endParaRPr lang="ru-RU" sz="18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зерновые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овощные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скотоводство</a:t>
            </a:r>
          </a:p>
        </p:txBody>
      </p:sp>
      <p:sp>
        <p:nvSpPr>
          <p:cNvPr id="12291" name="Rectangle 6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Штаты: 11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Армия: 1млн. 064 тыс. человек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население</a:t>
            </a:r>
            <a:r>
              <a:rPr lang="ru-RU" sz="1800" b="1" dirty="0" smtClean="0">
                <a:solidFill>
                  <a:srgbClr val="FF3300"/>
                </a:solidFill>
              </a:rPr>
              <a:t>:</a:t>
            </a:r>
            <a:r>
              <a:rPr lang="ru-RU" sz="1800" dirty="0" smtClean="0"/>
              <a:t> 9 млн. человек (из них 4 млн. рабов)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плантаторы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рабы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фермеры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буржуазия и наёмные рабочие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индейцы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наиболее развитые отрасли промышленности: </a:t>
            </a:r>
            <a:endParaRPr lang="ru-RU" sz="18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текстильная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пищевая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сельское хозяйство</a:t>
            </a:r>
            <a:r>
              <a:rPr lang="ru-RU" sz="1800" b="1" dirty="0" smtClean="0">
                <a:solidFill>
                  <a:schemeClr val="bg1"/>
                </a:solidFill>
              </a:rPr>
              <a:t>: </a:t>
            </a:r>
            <a:endParaRPr lang="ru-RU" sz="18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сахарный тростник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рис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табак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dirty="0" smtClean="0"/>
              <a:t>хлопок</a:t>
            </a:r>
          </a:p>
        </p:txBody>
      </p:sp>
      <p:sp>
        <p:nvSpPr>
          <p:cNvPr id="12292" name="WordArt 7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2952750" cy="1081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СЕВЕР</a:t>
            </a:r>
          </a:p>
        </p:txBody>
      </p:sp>
      <p:sp>
        <p:nvSpPr>
          <p:cNvPr id="12293" name="WordArt 8"/>
          <p:cNvSpPr>
            <a:spLocks noChangeArrowheads="1" noChangeShapeType="1" noTextEdit="1"/>
          </p:cNvSpPr>
          <p:nvPr/>
        </p:nvSpPr>
        <p:spPr bwMode="auto">
          <a:xfrm>
            <a:off x="5508625" y="476250"/>
            <a:ext cx="2160588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ЮГ</a:t>
            </a:r>
          </a:p>
        </p:txBody>
      </p:sp>
    </p:spTree>
    <p:extLst>
      <p:ext uri="{BB962C8B-B14F-4D97-AF65-F5344CB8AC3E}">
        <p14:creationId xmlns:p14="http://schemas.microsoft.com/office/powerpoint/2010/main" xmlns="" val="335203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2"/>
          <p:cNvSpPr txBox="1">
            <a:spLocks noChangeArrowheads="1"/>
          </p:cNvSpPr>
          <p:nvPr/>
        </p:nvSpPr>
        <p:spPr bwMode="auto">
          <a:xfrm>
            <a:off x="323850" y="188913"/>
            <a:ext cx="820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200" b="1" dirty="0" smtClean="0">
                <a:solidFill>
                  <a:srgbClr val="7030A0"/>
                </a:solidFill>
              </a:rPr>
              <a:t>Гражданская война </a:t>
            </a:r>
            <a:r>
              <a:rPr lang="ru-RU" sz="3200" dirty="0" smtClean="0">
                <a:solidFill>
                  <a:prstClr val="black"/>
                </a:solidFill>
              </a:rPr>
              <a:t>– вооруженный конфликт между гражданами одного государства.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484784"/>
            <a:ext cx="468052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Причины войны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2060575"/>
            <a:ext cx="77755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AutoNum type="arabicPeriod"/>
            </a:pPr>
            <a:r>
              <a:rPr lang="ru-RU" sz="3600" b="1" i="1" dirty="0" smtClean="0">
                <a:solidFill>
                  <a:srgbClr val="7030A0"/>
                </a:solidFill>
              </a:rPr>
              <a:t>Рабовладение на Юге -  тормоз в капиталистическом развитии страны</a:t>
            </a:r>
          </a:p>
          <a:p>
            <a:pPr>
              <a:buFontTx/>
              <a:buAutoNum type="arabicPeriod"/>
            </a:pPr>
            <a:r>
              <a:rPr lang="ru-RU" sz="3600" b="1" i="1" dirty="0" smtClean="0">
                <a:solidFill>
                  <a:srgbClr val="7030A0"/>
                </a:solidFill>
              </a:rPr>
              <a:t>Борьба за свободные земли на Западе</a:t>
            </a:r>
          </a:p>
          <a:p>
            <a:pPr>
              <a:buFontTx/>
              <a:buAutoNum type="arabicPeriod"/>
            </a:pPr>
            <a:r>
              <a:rPr lang="ru-RU" sz="3600" b="1" i="1" dirty="0" smtClean="0">
                <a:solidFill>
                  <a:srgbClr val="7030A0"/>
                </a:solidFill>
              </a:rPr>
              <a:t>Необходимость сохранения национального единства страны</a:t>
            </a:r>
          </a:p>
        </p:txBody>
      </p:sp>
    </p:spTree>
    <p:extLst>
      <p:ext uri="{BB962C8B-B14F-4D97-AF65-F5344CB8AC3E}">
        <p14:creationId xmlns:p14="http://schemas.microsoft.com/office/powerpoint/2010/main" xmlns="" val="419169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638</Words>
  <Application>Microsoft Office PowerPoint</Application>
  <PresentationFormat>Экран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Тема Office</vt:lpstr>
      <vt:lpstr>1_Тема Office</vt:lpstr>
      <vt:lpstr>2_Тема Office</vt:lpstr>
      <vt:lpstr>3_Тема Office</vt:lpstr>
      <vt:lpstr>Облака</vt:lpstr>
      <vt:lpstr>1_Облака</vt:lpstr>
      <vt:lpstr>2_Облака</vt:lpstr>
      <vt:lpstr>3_Облака</vt:lpstr>
      <vt:lpstr>4_Облака</vt:lpstr>
      <vt:lpstr>5_Облака</vt:lpstr>
      <vt:lpstr>Аптека</vt:lpstr>
      <vt:lpstr>Слайд 1</vt:lpstr>
      <vt:lpstr>Тема: Гражданская война в США 1861-1865 г.г.</vt:lpstr>
      <vt:lpstr>Слайд 3</vt:lpstr>
      <vt:lpstr>Слайд 4</vt:lpstr>
      <vt:lpstr>План урока:</vt:lpstr>
      <vt:lpstr>Промышленное развитие Севера и Юга США (1860 г.) </vt:lpstr>
      <vt:lpstr>Слайд 7</vt:lpstr>
      <vt:lpstr>Слайд 8</vt:lpstr>
      <vt:lpstr>Слайд 9</vt:lpstr>
      <vt:lpstr>Президентские выборы 1860 года.</vt:lpstr>
      <vt:lpstr>Авраам Линкольн</vt:lpstr>
      <vt:lpstr>Повод к началу гражданской войны в США.  Протестуя против победы республиканцев, 11 южных штатов объявили о своем выходе из Федерации ( США) и о создании собственного государства в Америке- Конфедерации южных штатов со столицей в Ричмонде. Данные действия были  расценены  Президентом как угроза целостности государству. В  12 апреля 1861г была объявлена война.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Подумайте, можно ли Гражданскую войну в США назвать буржуазной революцией?</vt:lpstr>
      <vt:lpstr>Историческое значение  Гражданской войны в США</vt:lpstr>
      <vt:lpstr>TODAY AT THE LESSON: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Эдуард</dc:creator>
  <cp:lastModifiedBy>User</cp:lastModifiedBy>
  <cp:revision>93</cp:revision>
  <dcterms:modified xsi:type="dcterms:W3CDTF">2014-01-24T11:13:37Z</dcterms:modified>
</cp:coreProperties>
</file>