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3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4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5.xml" ContentType="application/vnd.openxmlformats-officedocument.theme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  <p:sldMasterId id="2147483702" r:id="rId2"/>
    <p:sldMasterId id="2147483718" r:id="rId3"/>
    <p:sldMasterId id="2147483734" r:id="rId4"/>
    <p:sldMasterId id="2147483750" r:id="rId5"/>
    <p:sldMasterId id="2147483779" r:id="rId6"/>
  </p:sldMasterIdLst>
  <p:sldIdLst>
    <p:sldId id="280" r:id="rId7"/>
    <p:sldId id="258" r:id="rId8"/>
    <p:sldId id="279" r:id="rId9"/>
    <p:sldId id="262" r:id="rId10"/>
    <p:sldId id="278" r:id="rId11"/>
    <p:sldId id="266" r:id="rId12"/>
    <p:sldId id="267" r:id="rId13"/>
    <p:sldId id="268" r:id="rId14"/>
    <p:sldId id="269" r:id="rId15"/>
    <p:sldId id="270" r:id="rId16"/>
    <p:sldId id="263" r:id="rId17"/>
    <p:sldId id="271" r:id="rId18"/>
    <p:sldId id="272" r:id="rId19"/>
    <p:sldId id="273" r:id="rId20"/>
    <p:sldId id="274" r:id="rId21"/>
    <p:sldId id="275" r:id="rId22"/>
    <p:sldId id="261" r:id="rId23"/>
    <p:sldId id="260" r:id="rId24"/>
    <p:sldId id="265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7" d="100"/>
          <a:sy n="77" d="100"/>
        </p:scale>
        <p:origin x="-258" y="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" name="Овал 16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Овал 17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Овал 18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Овал 19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98647F-904C-4534-96EA-9355E07C605A}" type="datetimeFigureOut">
              <a:rPr lang="ru-RU">
                <a:solidFill>
                  <a:srgbClr val="575F6D"/>
                </a:solidFill>
              </a:rPr>
              <a:pPr>
                <a:defRPr/>
              </a:pPr>
              <a:t>19.11.2013</a:t>
            </a:fld>
            <a:endParaRPr lang="ru-RU" dirty="0">
              <a:solidFill>
                <a:srgbClr val="575F6D"/>
              </a:solidFill>
            </a:endParaRPr>
          </a:p>
        </p:txBody>
      </p:sp>
      <p:sp>
        <p:nvSpPr>
          <p:cNvPr id="23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575F6D"/>
              </a:solidFill>
            </a:endParaRPr>
          </a:p>
        </p:txBody>
      </p:sp>
      <p:sp>
        <p:nvSpPr>
          <p:cNvPr id="24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B1548-471F-41BF-827B-A6CAAC16257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99359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9999B-4A9A-4114-9976-329A04358589}" type="datetimeFigureOut">
              <a:rPr lang="ru-RU">
                <a:solidFill>
                  <a:srgbClr val="575F6D"/>
                </a:solidFill>
              </a:rPr>
              <a:pPr>
                <a:defRPr/>
              </a:pPr>
              <a:t>19.11.2013</a:t>
            </a:fld>
            <a:endParaRPr lang="ru-RU" dirty="0">
              <a:solidFill>
                <a:srgbClr val="575F6D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575F6D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D4160-D98D-4998-8ADA-C44FC1DA855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0213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E29B1B-AC54-457A-B21B-5477A7D43DF0}" type="datetimeFigureOut">
              <a:rPr lang="ru-RU">
                <a:solidFill>
                  <a:srgbClr val="575F6D"/>
                </a:solidFill>
              </a:rPr>
              <a:pPr>
                <a:defRPr/>
              </a:pPr>
              <a:t>19.11.2013</a:t>
            </a:fld>
            <a:endParaRPr lang="ru-RU" dirty="0">
              <a:solidFill>
                <a:srgbClr val="575F6D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575F6D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AC387A-D2A9-4D35-A4DB-9516AAB12F5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95720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575F6D"/>
              </a:solidFill>
            </a:endParaRPr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575F6D"/>
              </a:solidFill>
            </a:endParaRPr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5B2D0D-F821-49A3-B1FF-6BB5EAF43A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2883008"/>
      </p:ext>
    </p:extLst>
  </p:cSld>
  <p:clrMapOvr>
    <a:masterClrMapping/>
  </p:clrMapOvr>
  <p:transition advTm="15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575F6D"/>
              </a:solidFill>
            </a:endParaRPr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575F6D"/>
              </a:solidFill>
            </a:endParaRPr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AEA4EA-AB52-4916-948D-EBC0E503DE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8713713"/>
      </p:ext>
    </p:extLst>
  </p:cSld>
  <p:clrMapOvr>
    <a:masterClrMapping/>
  </p:clrMapOvr>
  <p:transition advTm="15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4419D5-B9EC-4C61-8E5E-2BCAC835C7C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2198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D11E03-A865-4FCF-AF7E-0E022A4F2A7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6458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F99680-6BE1-43C2-AD97-68E772769F2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0080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EEDD72-F716-4567-BF94-4520FF2C6F7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95598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DB8B9D-BBFE-44E9-825A-A9A32CFA2A6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1434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F90DA0-5EC0-4950-9CB0-1C1B3C7B902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468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F5D4791F-B287-4409-9BB7-348F7277B74F}" type="datetimeFigureOut">
              <a:rPr lang="ru-RU">
                <a:solidFill>
                  <a:srgbClr val="575F6D"/>
                </a:solidFill>
              </a:rPr>
              <a:pPr>
                <a:defRPr/>
              </a:pPr>
              <a:t>19.11.2013</a:t>
            </a:fld>
            <a:endParaRPr lang="ru-RU" dirty="0">
              <a:solidFill>
                <a:srgbClr val="575F6D"/>
              </a:solidFill>
            </a:endParaRPr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EFB947A4-3501-49A7-ADC7-71F9569BE9B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5927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9C6A7A-C2F1-4EF5-B3C1-3130DE76A7E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9032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BCE0D9-956D-42C7-9500-CDA8A420005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8415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F2DA9B-AC33-45E9-8C71-F22C010371D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91688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6149F5-50F9-4FED-A6B6-B8E36125292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1239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5243EE-DCCF-4066-8404-05C9B0BEFBC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613654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C2A21A-5445-41AC-B1B6-B486BFD9C48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508833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38ADE3-D06B-4674-A9B6-2F5267363E7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232290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A66EE0-7B6D-47DD-992B-7FBEFE0E022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89554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648B72-4CA6-4420-94CB-7C2AFB9A8D3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389143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4419D5-B9EC-4C61-8E5E-2BCAC835C7C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7976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Овал 13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Овал 15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" name="Овал 16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Овал 17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9DE02A-BD84-4BF7-A053-856E2BC55989}" type="datetimeFigureOut">
              <a:rPr lang="ru-RU">
                <a:solidFill>
                  <a:srgbClr val="FFF39D"/>
                </a:solidFill>
              </a:rPr>
              <a:pPr>
                <a:defRPr/>
              </a:pPr>
              <a:t>19.11.2013</a:t>
            </a:fld>
            <a:endParaRPr lang="ru-RU" dirty="0">
              <a:solidFill>
                <a:srgbClr val="FFF39D"/>
              </a:solidFill>
            </a:endParaRPr>
          </a:p>
        </p:txBody>
      </p:sp>
      <p:sp>
        <p:nvSpPr>
          <p:cNvPr id="21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39D"/>
              </a:solidFill>
            </a:endParaRPr>
          </a:p>
        </p:txBody>
      </p:sp>
      <p:sp>
        <p:nvSpPr>
          <p:cNvPr id="22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BECE69-E6F7-4E62-BB09-19035260902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03955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D11E03-A865-4FCF-AF7E-0E022A4F2A7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381580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F99680-6BE1-43C2-AD97-68E772769F2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09191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EEDD72-F716-4567-BF94-4520FF2C6F7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97214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DB8B9D-BBFE-44E9-825A-A9A32CFA2A6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88829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F90DA0-5EC0-4950-9CB0-1C1B3C7B902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36064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9C6A7A-C2F1-4EF5-B3C1-3130DE76A7E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71485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BCE0D9-956D-42C7-9500-CDA8A420005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999112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F2DA9B-AC33-45E9-8C71-F22C010371D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700393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6149F5-50F9-4FED-A6B6-B8E36125292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22432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5243EE-DCCF-4066-8404-05C9B0BEFBC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97233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31E45B-A877-4284-B367-7582D42842C5}" type="datetimeFigureOut">
              <a:rPr lang="ru-RU">
                <a:solidFill>
                  <a:srgbClr val="575F6D"/>
                </a:solidFill>
              </a:rPr>
              <a:pPr>
                <a:defRPr/>
              </a:pPr>
              <a:t>19.11.2013</a:t>
            </a:fld>
            <a:endParaRPr lang="ru-RU" dirty="0">
              <a:solidFill>
                <a:srgbClr val="575F6D"/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575F6D"/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EFDC3B-D070-4FDC-B241-5B5AFC6DEC8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636123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C2A21A-5445-41AC-B1B6-B486BFD9C48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87066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38ADE3-D06B-4674-A9B6-2F5267363E7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99408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A66EE0-7B6D-47DD-992B-7FBEFE0E022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831229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648B72-4CA6-4420-94CB-7C2AFB9A8D3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45185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4419D5-B9EC-4C61-8E5E-2BCAC835C7C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475132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D11E03-A865-4FCF-AF7E-0E022A4F2A7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96241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F99680-6BE1-43C2-AD97-68E772769F2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71579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EEDD72-F716-4567-BF94-4520FF2C6F7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709600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DB8B9D-BBFE-44E9-825A-A9A32CFA2A6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19509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F90DA0-5EC0-4950-9CB0-1C1B3C7B902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96437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6A03A-5D9A-49D2-9548-6895F72AE1DF}" type="datetimeFigureOut">
              <a:rPr lang="ru-RU">
                <a:solidFill>
                  <a:srgbClr val="575F6D"/>
                </a:solidFill>
              </a:rPr>
              <a:pPr>
                <a:defRPr/>
              </a:pPr>
              <a:t>19.11.2013</a:t>
            </a:fld>
            <a:endParaRPr lang="ru-RU" dirty="0">
              <a:solidFill>
                <a:srgbClr val="575F6D"/>
              </a:solidFill>
            </a:endParaRPr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575F6D"/>
              </a:solidFill>
            </a:endParaRPr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9677D-B48A-4CB6-AE0E-80877F4FF60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31106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9C6A7A-C2F1-4EF5-B3C1-3130DE76A7E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885875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BCE0D9-956D-42C7-9500-CDA8A420005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30466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F2DA9B-AC33-45E9-8C71-F22C010371D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979768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6149F5-50F9-4FED-A6B6-B8E36125292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37237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5243EE-DCCF-4066-8404-05C9B0BEFBC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519174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C2A21A-5445-41AC-B1B6-B486BFD9C48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13386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38ADE3-D06B-4674-A9B6-2F5267363E7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921097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A66EE0-7B6D-47DD-992B-7FBEFE0E022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63253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648B72-4CA6-4420-94CB-7C2AFB9A8D3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62745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4419D5-B9EC-4C61-8E5E-2BCAC835C7C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281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9EA47428-5300-49D5-83CB-A988EA6C5C86}" type="datetimeFigureOut">
              <a:rPr lang="ru-RU">
                <a:solidFill>
                  <a:srgbClr val="575F6D"/>
                </a:solidFill>
              </a:rPr>
              <a:pPr>
                <a:defRPr/>
              </a:pPr>
              <a:t>19.11.2013</a:t>
            </a:fld>
            <a:endParaRPr lang="ru-RU" dirty="0">
              <a:solidFill>
                <a:srgbClr val="575F6D"/>
              </a:solidFill>
            </a:endParaRPr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7AD76E38-1B59-4A77-BBCD-B06D2EF48EE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5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83235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D11E03-A865-4FCF-AF7E-0E022A4F2A7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55693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F99680-6BE1-43C2-AD97-68E772769F2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33022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EEDD72-F716-4567-BF94-4520FF2C6F7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184535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DB8B9D-BBFE-44E9-825A-A9A32CFA2A6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45491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F90DA0-5EC0-4950-9CB0-1C1B3C7B902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393600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9C6A7A-C2F1-4EF5-B3C1-3130DE76A7E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154663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BCE0D9-956D-42C7-9500-CDA8A420005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18512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F2DA9B-AC33-45E9-8C71-F22C010371D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72091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6149F5-50F9-4FED-A6B6-B8E36125292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38955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5243EE-DCCF-4066-8404-05C9B0BEFBC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98582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1BB9B-1792-4A36-90B2-A4332EEC6F67}" type="datetimeFigureOut">
              <a:rPr lang="ru-RU">
                <a:solidFill>
                  <a:srgbClr val="575F6D"/>
                </a:solidFill>
              </a:rPr>
              <a:pPr>
                <a:defRPr/>
              </a:pPr>
              <a:t>19.11.2013</a:t>
            </a:fld>
            <a:endParaRPr lang="ru-RU" dirty="0">
              <a:solidFill>
                <a:srgbClr val="575F6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575F6D"/>
              </a:solidFill>
            </a:endParaRPr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88A256-1419-4F64-B630-8AFCA056F62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241517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C2A21A-5445-41AC-B1B6-B486BFD9C48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180080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38ADE3-D06B-4674-A9B6-2F5267363E7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688189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A66EE0-7B6D-47DD-992B-7FBEFE0E022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852977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648B72-4CA6-4420-94CB-7C2AFB9A8D3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383554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2355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6027 w 6027"/>
                <a:gd name="T1" fmla="*/ 2296 h 2296"/>
                <a:gd name="T2" fmla="*/ 0 w 6027"/>
                <a:gd name="T3" fmla="*/ 2296 h 2296"/>
                <a:gd name="T4" fmla="*/ 0 w 6027"/>
                <a:gd name="T5" fmla="*/ 0 h 2296"/>
                <a:gd name="T6" fmla="*/ 6027 w 6027"/>
                <a:gd name="T7" fmla="*/ 0 h 2296"/>
                <a:gd name="T8" fmla="*/ 6027 w 6027"/>
                <a:gd name="T9" fmla="*/ 2296 h 2296"/>
                <a:gd name="T10" fmla="*/ 6027 w 6027"/>
                <a:gd name="T11" fmla="*/ 2296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u="sng" smtClean="0">
                <a:solidFill>
                  <a:srgbClr val="FFFFFF"/>
                </a:solidFill>
              </a:endParaRPr>
            </a:p>
          </p:txBody>
        </p:sp>
        <p:sp>
          <p:nvSpPr>
            <p:cNvPr id="2355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>
                <a:gd name="T0" fmla="*/ 6027 w 6027"/>
                <a:gd name="T1" fmla="*/ 2296 h 2296"/>
                <a:gd name="T2" fmla="*/ 0 w 6027"/>
                <a:gd name="T3" fmla="*/ 2296 h 2296"/>
                <a:gd name="T4" fmla="*/ 0 w 6027"/>
                <a:gd name="T5" fmla="*/ 0 h 2296"/>
                <a:gd name="T6" fmla="*/ 6027 w 6027"/>
                <a:gd name="T7" fmla="*/ 0 h 2296"/>
                <a:gd name="T8" fmla="*/ 6027 w 6027"/>
                <a:gd name="T9" fmla="*/ 2296 h 2296"/>
                <a:gd name="T10" fmla="*/ 6027 w 6027"/>
                <a:gd name="T11" fmla="*/ 2296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u="sng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2355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>
              <a:gd name="T0" fmla="*/ 5748 w 5748"/>
              <a:gd name="T1" fmla="*/ 246 h 246"/>
              <a:gd name="T2" fmla="*/ 0 w 5748"/>
              <a:gd name="T3" fmla="*/ 246 h 246"/>
              <a:gd name="T4" fmla="*/ 0 w 5748"/>
              <a:gd name="T5" fmla="*/ 0 h 246"/>
              <a:gd name="T6" fmla="*/ 5748 w 5748"/>
              <a:gd name="T7" fmla="*/ 0 h 246"/>
              <a:gd name="T8" fmla="*/ 5748 w 5748"/>
              <a:gd name="T9" fmla="*/ 246 h 246"/>
              <a:gd name="T10" fmla="*/ 5748 w 5748"/>
              <a:gd name="T11" fmla="*/ 24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u="sng" smtClean="0">
              <a:solidFill>
                <a:srgbClr val="FFFFFF"/>
              </a:solidFill>
            </a:endParaRPr>
          </a:p>
        </p:txBody>
      </p:sp>
      <p:grpSp>
        <p:nvGrpSpPr>
          <p:cNvPr id="2355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2355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>
                <a:gd name="T0" fmla="*/ 3132 w 3240"/>
                <a:gd name="T1" fmla="*/ 469 h 536"/>
                <a:gd name="T2" fmla="*/ 2995 w 3240"/>
                <a:gd name="T3" fmla="*/ 395 h 536"/>
                <a:gd name="T4" fmla="*/ 2911 w 3240"/>
                <a:gd name="T5" fmla="*/ 375 h 536"/>
                <a:gd name="T6" fmla="*/ 2678 w 3240"/>
                <a:gd name="T7" fmla="*/ 228 h 536"/>
                <a:gd name="T8" fmla="*/ 2553 w 3240"/>
                <a:gd name="T9" fmla="*/ 74 h 536"/>
                <a:gd name="T10" fmla="*/ 2457 w 3240"/>
                <a:gd name="T11" fmla="*/ 7 h 536"/>
                <a:gd name="T12" fmla="*/ 2403 w 3240"/>
                <a:gd name="T13" fmla="*/ 47 h 536"/>
                <a:gd name="T14" fmla="*/ 2289 w 3240"/>
                <a:gd name="T15" fmla="*/ 74 h 536"/>
                <a:gd name="T16" fmla="*/ 2134 w 3240"/>
                <a:gd name="T17" fmla="*/ 74 h 536"/>
                <a:gd name="T18" fmla="*/ 2044 w 3240"/>
                <a:gd name="T19" fmla="*/ 128 h 536"/>
                <a:gd name="T20" fmla="*/ 1775 w 3240"/>
                <a:gd name="T21" fmla="*/ 222 h 536"/>
                <a:gd name="T22" fmla="*/ 1602 w 3240"/>
                <a:gd name="T23" fmla="*/ 181 h 536"/>
                <a:gd name="T24" fmla="*/ 1560 w 3240"/>
                <a:gd name="T25" fmla="*/ 101 h 536"/>
                <a:gd name="T26" fmla="*/ 1542 w 3240"/>
                <a:gd name="T27" fmla="*/ 87 h 536"/>
                <a:gd name="T28" fmla="*/ 1446 w 3240"/>
                <a:gd name="T29" fmla="*/ 60 h 536"/>
                <a:gd name="T30" fmla="*/ 1375 w 3240"/>
                <a:gd name="T31" fmla="*/ 74 h 536"/>
                <a:gd name="T32" fmla="*/ 1309 w 3240"/>
                <a:gd name="T33" fmla="*/ 87 h 536"/>
                <a:gd name="T34" fmla="*/ 1243 w 3240"/>
                <a:gd name="T35" fmla="*/ 13 h 536"/>
                <a:gd name="T36" fmla="*/ 1225 w 3240"/>
                <a:gd name="T37" fmla="*/ 0 h 536"/>
                <a:gd name="T38" fmla="*/ 1189 w 3240"/>
                <a:gd name="T39" fmla="*/ 0 h 536"/>
                <a:gd name="T40" fmla="*/ 1106 w 3240"/>
                <a:gd name="T41" fmla="*/ 34 h 536"/>
                <a:gd name="T42" fmla="*/ 1106 w 3240"/>
                <a:gd name="T43" fmla="*/ 34 h 536"/>
                <a:gd name="T44" fmla="*/ 1094 w 3240"/>
                <a:gd name="T45" fmla="*/ 40 h 536"/>
                <a:gd name="T46" fmla="*/ 1070 w 3240"/>
                <a:gd name="T47" fmla="*/ 54 h 536"/>
                <a:gd name="T48" fmla="*/ 1034 w 3240"/>
                <a:gd name="T49" fmla="*/ 74 h 536"/>
                <a:gd name="T50" fmla="*/ 1004 w 3240"/>
                <a:gd name="T51" fmla="*/ 74 h 536"/>
                <a:gd name="T52" fmla="*/ 986 w 3240"/>
                <a:gd name="T53" fmla="*/ 74 h 536"/>
                <a:gd name="T54" fmla="*/ 956 w 3240"/>
                <a:gd name="T55" fmla="*/ 81 h 536"/>
                <a:gd name="T56" fmla="*/ 920 w 3240"/>
                <a:gd name="T57" fmla="*/ 94 h 536"/>
                <a:gd name="T58" fmla="*/ 884 w 3240"/>
                <a:gd name="T59" fmla="*/ 107 h 536"/>
                <a:gd name="T60" fmla="*/ 843 w 3240"/>
                <a:gd name="T61" fmla="*/ 128 h 536"/>
                <a:gd name="T62" fmla="*/ 813 w 3240"/>
                <a:gd name="T63" fmla="*/ 141 h 536"/>
                <a:gd name="T64" fmla="*/ 789 w 3240"/>
                <a:gd name="T65" fmla="*/ 148 h 536"/>
                <a:gd name="T66" fmla="*/ 783 w 3240"/>
                <a:gd name="T67" fmla="*/ 154 h 536"/>
                <a:gd name="T68" fmla="*/ 556 w 3240"/>
                <a:gd name="T69" fmla="*/ 228 h 536"/>
                <a:gd name="T70" fmla="*/ 394 w 3240"/>
                <a:gd name="T71" fmla="*/ 294 h 536"/>
                <a:gd name="T72" fmla="*/ 107 w 3240"/>
                <a:gd name="T73" fmla="*/ 462 h 536"/>
                <a:gd name="T74" fmla="*/ 0 w 3240"/>
                <a:gd name="T75" fmla="*/ 536 h 536"/>
                <a:gd name="T76" fmla="*/ 3240 w 3240"/>
                <a:gd name="T77" fmla="*/ 536 h 536"/>
                <a:gd name="T78" fmla="*/ 3132 w 3240"/>
                <a:gd name="T79" fmla="*/ 469 h 536"/>
                <a:gd name="T80" fmla="*/ 3132 w 3240"/>
                <a:gd name="T81" fmla="*/ 469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u="sng" smtClean="0">
                <a:solidFill>
                  <a:srgbClr val="FFFFFF"/>
                </a:solidFill>
              </a:endParaRPr>
            </a:p>
          </p:txBody>
        </p:sp>
        <p:grpSp>
          <p:nvGrpSpPr>
            <p:cNvPr id="2356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23561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>
                  <a:gd name="T0" fmla="*/ 636 w 994"/>
                  <a:gd name="T1" fmla="*/ 373 h 529"/>
                  <a:gd name="T2" fmla="*/ 495 w 994"/>
                  <a:gd name="T3" fmla="*/ 370 h 529"/>
                  <a:gd name="T4" fmla="*/ 280 w 994"/>
                  <a:gd name="T5" fmla="*/ 249 h 529"/>
                  <a:gd name="T6" fmla="*/ 127 w 994"/>
                  <a:gd name="T7" fmla="*/ 66 h 529"/>
                  <a:gd name="T8" fmla="*/ 0 w 994"/>
                  <a:gd name="T9" fmla="*/ 0 h 529"/>
                  <a:gd name="T10" fmla="*/ 22 w 994"/>
                  <a:gd name="T11" fmla="*/ 26 h 529"/>
                  <a:gd name="T12" fmla="*/ 0 w 994"/>
                  <a:gd name="T13" fmla="*/ 65 h 529"/>
                  <a:gd name="T14" fmla="*/ 30 w 994"/>
                  <a:gd name="T15" fmla="*/ 119 h 529"/>
                  <a:gd name="T16" fmla="*/ 75 w 994"/>
                  <a:gd name="T17" fmla="*/ 243 h 529"/>
                  <a:gd name="T18" fmla="*/ 45 w 994"/>
                  <a:gd name="T19" fmla="*/ 422 h 529"/>
                  <a:gd name="T20" fmla="*/ 200 w 994"/>
                  <a:gd name="T21" fmla="*/ 329 h 529"/>
                  <a:gd name="T22" fmla="*/ 592 w 994"/>
                  <a:gd name="T23" fmla="*/ 527 h 529"/>
                  <a:gd name="T24" fmla="*/ 994 w 994"/>
                  <a:gd name="T25" fmla="*/ 529 h 529"/>
                  <a:gd name="T26" fmla="*/ 828 w 994"/>
                  <a:gd name="T27" fmla="*/ 473 h 529"/>
                  <a:gd name="T28" fmla="*/ 636 w 994"/>
                  <a:gd name="T29" fmla="*/ 373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u="sng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3562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18 h 353"/>
                  <a:gd name="T4" fmla="*/ 24 w 186"/>
                  <a:gd name="T5" fmla="*/ 30 h 353"/>
                  <a:gd name="T6" fmla="*/ 18 w 186"/>
                  <a:gd name="T7" fmla="*/ 66 h 353"/>
                  <a:gd name="T8" fmla="*/ 42 w 186"/>
                  <a:gd name="T9" fmla="*/ 114 h 353"/>
                  <a:gd name="T10" fmla="*/ 48 w 186"/>
                  <a:gd name="T11" fmla="*/ 162 h 353"/>
                  <a:gd name="T12" fmla="*/ 0 w 186"/>
                  <a:gd name="T13" fmla="*/ 353 h 353"/>
                  <a:gd name="T14" fmla="*/ 54 w 186"/>
                  <a:gd name="T15" fmla="*/ 233 h 353"/>
                  <a:gd name="T16" fmla="*/ 84 w 186"/>
                  <a:gd name="T17" fmla="*/ 216 h 353"/>
                  <a:gd name="T18" fmla="*/ 126 w 186"/>
                  <a:gd name="T19" fmla="*/ 126 h 353"/>
                  <a:gd name="T20" fmla="*/ 144 w 186"/>
                  <a:gd name="T21" fmla="*/ 120 h 353"/>
                  <a:gd name="T22" fmla="*/ 144 w 186"/>
                  <a:gd name="T23" fmla="*/ 90 h 353"/>
                  <a:gd name="T24" fmla="*/ 186 w 186"/>
                  <a:gd name="T25" fmla="*/ 66 h 353"/>
                  <a:gd name="T26" fmla="*/ 162 w 186"/>
                  <a:gd name="T27" fmla="*/ 60 h 353"/>
                  <a:gd name="T28" fmla="*/ 36 w 186"/>
                  <a:gd name="T29" fmla="*/ 0 h 353"/>
                  <a:gd name="T30" fmla="*/ 36 w 186"/>
                  <a:gd name="T31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u="sng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3563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u="sng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3564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6 h 66"/>
                  <a:gd name="T8" fmla="*/ 6 w 155"/>
                  <a:gd name="T9" fmla="*/ 18 h 66"/>
                  <a:gd name="T10" fmla="*/ 0 w 155"/>
                  <a:gd name="T11" fmla="*/ 24 h 66"/>
                  <a:gd name="T12" fmla="*/ 78 w 155"/>
                  <a:gd name="T13" fmla="*/ 60 h 66"/>
                  <a:gd name="T14" fmla="*/ 96 w 155"/>
                  <a:gd name="T15" fmla="*/ 42 h 66"/>
                  <a:gd name="T16" fmla="*/ 155 w 155"/>
                  <a:gd name="T17" fmla="*/ 66 h 66"/>
                  <a:gd name="T18" fmla="*/ 126 w 155"/>
                  <a:gd name="T19" fmla="*/ 24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u="sng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3565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36 h 72"/>
                  <a:gd name="T2" fmla="*/ 0 w 42"/>
                  <a:gd name="T3" fmla="*/ 18 h 72"/>
                  <a:gd name="T4" fmla="*/ 12 w 42"/>
                  <a:gd name="T5" fmla="*/ 6 h 72"/>
                  <a:gd name="T6" fmla="*/ 0 w 42"/>
                  <a:gd name="T7" fmla="*/ 6 h 72"/>
                  <a:gd name="T8" fmla="*/ 12 w 42"/>
                  <a:gd name="T9" fmla="*/ 6 h 72"/>
                  <a:gd name="T10" fmla="*/ 24 w 42"/>
                  <a:gd name="T11" fmla="*/ 6 h 72"/>
                  <a:gd name="T12" fmla="*/ 36 w 42"/>
                  <a:gd name="T13" fmla="*/ 6 h 72"/>
                  <a:gd name="T14" fmla="*/ 42 w 42"/>
                  <a:gd name="T15" fmla="*/ 0 h 72"/>
                  <a:gd name="T16" fmla="*/ 30 w 42"/>
                  <a:gd name="T17" fmla="*/ 18 h 72"/>
                  <a:gd name="T18" fmla="*/ 42 w 42"/>
                  <a:gd name="T19" fmla="*/ 48 h 72"/>
                  <a:gd name="T20" fmla="*/ 12 w 42"/>
                  <a:gd name="T21" fmla="*/ 72 h 72"/>
                  <a:gd name="T22" fmla="*/ 6 w 42"/>
                  <a:gd name="T23" fmla="*/ 36 h 72"/>
                  <a:gd name="T24" fmla="*/ 6 w 42"/>
                  <a:gd name="T25" fmla="*/ 3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u="sng" smtClean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3566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>
                <a:gd name="T0" fmla="*/ 3976 w 3976"/>
                <a:gd name="T1" fmla="*/ 527 h 527"/>
                <a:gd name="T2" fmla="*/ 3970 w 3976"/>
                <a:gd name="T3" fmla="*/ 527 h 527"/>
                <a:gd name="T4" fmla="*/ 3844 w 3976"/>
                <a:gd name="T5" fmla="*/ 509 h 527"/>
                <a:gd name="T6" fmla="*/ 2487 w 3976"/>
                <a:gd name="T7" fmla="*/ 305 h 527"/>
                <a:gd name="T8" fmla="*/ 2039 w 3976"/>
                <a:gd name="T9" fmla="*/ 36 h 527"/>
                <a:gd name="T10" fmla="*/ 1907 w 3976"/>
                <a:gd name="T11" fmla="*/ 24 h 527"/>
                <a:gd name="T12" fmla="*/ 1883 w 3976"/>
                <a:gd name="T13" fmla="*/ 54 h 527"/>
                <a:gd name="T14" fmla="*/ 1859 w 3976"/>
                <a:gd name="T15" fmla="*/ 54 h 527"/>
                <a:gd name="T16" fmla="*/ 1830 w 3976"/>
                <a:gd name="T17" fmla="*/ 30 h 527"/>
                <a:gd name="T18" fmla="*/ 1704 w 3976"/>
                <a:gd name="T19" fmla="*/ 102 h 527"/>
                <a:gd name="T20" fmla="*/ 1608 w 3976"/>
                <a:gd name="T21" fmla="*/ 126 h 527"/>
                <a:gd name="T22" fmla="*/ 1561 w 3976"/>
                <a:gd name="T23" fmla="*/ 132 h 527"/>
                <a:gd name="T24" fmla="*/ 1495 w 3976"/>
                <a:gd name="T25" fmla="*/ 102 h 527"/>
                <a:gd name="T26" fmla="*/ 1357 w 3976"/>
                <a:gd name="T27" fmla="*/ 126 h 527"/>
                <a:gd name="T28" fmla="*/ 1285 w 3976"/>
                <a:gd name="T29" fmla="*/ 24 h 527"/>
                <a:gd name="T30" fmla="*/ 1280 w 3976"/>
                <a:gd name="T31" fmla="*/ 18 h 527"/>
                <a:gd name="T32" fmla="*/ 1262 w 3976"/>
                <a:gd name="T33" fmla="*/ 12 h 527"/>
                <a:gd name="T34" fmla="*/ 1238 w 3976"/>
                <a:gd name="T35" fmla="*/ 6 h 527"/>
                <a:gd name="T36" fmla="*/ 1220 w 3976"/>
                <a:gd name="T37" fmla="*/ 0 h 527"/>
                <a:gd name="T38" fmla="*/ 1196 w 3976"/>
                <a:gd name="T39" fmla="*/ 0 h 527"/>
                <a:gd name="T40" fmla="*/ 1166 w 3976"/>
                <a:gd name="T41" fmla="*/ 0 h 527"/>
                <a:gd name="T42" fmla="*/ 1142 w 3976"/>
                <a:gd name="T43" fmla="*/ 0 h 527"/>
                <a:gd name="T44" fmla="*/ 1136 w 3976"/>
                <a:gd name="T45" fmla="*/ 0 h 527"/>
                <a:gd name="T46" fmla="*/ 1130 w 3976"/>
                <a:gd name="T47" fmla="*/ 0 h 527"/>
                <a:gd name="T48" fmla="*/ 1124 w 3976"/>
                <a:gd name="T49" fmla="*/ 6 h 527"/>
                <a:gd name="T50" fmla="*/ 1118 w 3976"/>
                <a:gd name="T51" fmla="*/ 12 h 527"/>
                <a:gd name="T52" fmla="*/ 1100 w 3976"/>
                <a:gd name="T53" fmla="*/ 18 h 527"/>
                <a:gd name="T54" fmla="*/ 1088 w 3976"/>
                <a:gd name="T55" fmla="*/ 18 h 527"/>
                <a:gd name="T56" fmla="*/ 1070 w 3976"/>
                <a:gd name="T57" fmla="*/ 24 h 527"/>
                <a:gd name="T58" fmla="*/ 1052 w 3976"/>
                <a:gd name="T59" fmla="*/ 30 h 527"/>
                <a:gd name="T60" fmla="*/ 1034 w 3976"/>
                <a:gd name="T61" fmla="*/ 36 h 527"/>
                <a:gd name="T62" fmla="*/ 1028 w 3976"/>
                <a:gd name="T63" fmla="*/ 42 h 527"/>
                <a:gd name="T64" fmla="*/ 969 w 3976"/>
                <a:gd name="T65" fmla="*/ 60 h 527"/>
                <a:gd name="T66" fmla="*/ 921 w 3976"/>
                <a:gd name="T67" fmla="*/ 72 h 527"/>
                <a:gd name="T68" fmla="*/ 855 w 3976"/>
                <a:gd name="T69" fmla="*/ 48 h 527"/>
                <a:gd name="T70" fmla="*/ 825 w 3976"/>
                <a:gd name="T71" fmla="*/ 48 h 527"/>
                <a:gd name="T72" fmla="*/ 759 w 3976"/>
                <a:gd name="T73" fmla="*/ 72 h 527"/>
                <a:gd name="T74" fmla="*/ 735 w 3976"/>
                <a:gd name="T75" fmla="*/ 72 h 527"/>
                <a:gd name="T76" fmla="*/ 706 w 3976"/>
                <a:gd name="T77" fmla="*/ 60 h 527"/>
                <a:gd name="T78" fmla="*/ 640 w 3976"/>
                <a:gd name="T79" fmla="*/ 60 h 527"/>
                <a:gd name="T80" fmla="*/ 544 w 3976"/>
                <a:gd name="T81" fmla="*/ 72 h 527"/>
                <a:gd name="T82" fmla="*/ 389 w 3976"/>
                <a:gd name="T83" fmla="*/ 18 h 527"/>
                <a:gd name="T84" fmla="*/ 323 w 3976"/>
                <a:gd name="T85" fmla="*/ 60 h 527"/>
                <a:gd name="T86" fmla="*/ 317 w 3976"/>
                <a:gd name="T87" fmla="*/ 60 h 527"/>
                <a:gd name="T88" fmla="*/ 305 w 3976"/>
                <a:gd name="T89" fmla="*/ 72 h 527"/>
                <a:gd name="T90" fmla="*/ 287 w 3976"/>
                <a:gd name="T91" fmla="*/ 78 h 527"/>
                <a:gd name="T92" fmla="*/ 263 w 3976"/>
                <a:gd name="T93" fmla="*/ 90 h 527"/>
                <a:gd name="T94" fmla="*/ 203 w 3976"/>
                <a:gd name="T95" fmla="*/ 120 h 527"/>
                <a:gd name="T96" fmla="*/ 149 w 3976"/>
                <a:gd name="T97" fmla="*/ 150 h 527"/>
                <a:gd name="T98" fmla="*/ 78 w 3976"/>
                <a:gd name="T99" fmla="*/ 168 h 527"/>
                <a:gd name="T100" fmla="*/ 0 w 3976"/>
                <a:gd name="T101" fmla="*/ 180 h 527"/>
                <a:gd name="T102" fmla="*/ 0 w 3976"/>
                <a:gd name="T103" fmla="*/ 527 h 527"/>
                <a:gd name="T104" fmla="*/ 1010 w 3976"/>
                <a:gd name="T105" fmla="*/ 527 h 527"/>
                <a:gd name="T106" fmla="*/ 3725 w 3976"/>
                <a:gd name="T107" fmla="*/ 527 h 527"/>
                <a:gd name="T108" fmla="*/ 3976 w 3976"/>
                <a:gd name="T109" fmla="*/ 527 h 527"/>
                <a:gd name="T110" fmla="*/ 3976 w 3976"/>
                <a:gd name="T111" fmla="*/ 527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u="sng" smtClean="0">
                <a:solidFill>
                  <a:srgbClr val="FFFFFF"/>
                </a:solidFill>
              </a:endParaRPr>
            </a:p>
          </p:txBody>
        </p:sp>
      </p:grpSp>
      <p:grpSp>
        <p:nvGrpSpPr>
          <p:cNvPr id="2356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2356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60 h 287"/>
                <a:gd name="T4" fmla="*/ 66 w 365"/>
                <a:gd name="T5" fmla="*/ 108 h 287"/>
                <a:gd name="T6" fmla="*/ 143 w 365"/>
                <a:gd name="T7" fmla="*/ 180 h 287"/>
                <a:gd name="T8" fmla="*/ 191 w 365"/>
                <a:gd name="T9" fmla="*/ 168 h 287"/>
                <a:gd name="T10" fmla="*/ 341 w 365"/>
                <a:gd name="T11" fmla="*/ 287 h 287"/>
                <a:gd name="T12" fmla="*/ 305 w 365"/>
                <a:gd name="T13" fmla="*/ 174 h 287"/>
                <a:gd name="T14" fmla="*/ 365 w 365"/>
                <a:gd name="T15" fmla="*/ 132 h 287"/>
                <a:gd name="T16" fmla="*/ 359 w 365"/>
                <a:gd name="T17" fmla="*/ 126 h 287"/>
                <a:gd name="T18" fmla="*/ 335 w 365"/>
                <a:gd name="T19" fmla="*/ 114 h 287"/>
                <a:gd name="T20" fmla="*/ 299 w 365"/>
                <a:gd name="T21" fmla="*/ 90 h 287"/>
                <a:gd name="T22" fmla="*/ 257 w 365"/>
                <a:gd name="T23" fmla="*/ 72 h 287"/>
                <a:gd name="T24" fmla="*/ 215 w 365"/>
                <a:gd name="T25" fmla="*/ 54 h 287"/>
                <a:gd name="T26" fmla="*/ 173 w 365"/>
                <a:gd name="T27" fmla="*/ 36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u="sng" smtClean="0">
                <a:solidFill>
                  <a:srgbClr val="FFFFFF"/>
                </a:solidFill>
              </a:endParaRPr>
            </a:p>
          </p:txBody>
        </p:sp>
        <p:sp>
          <p:nvSpPr>
            <p:cNvPr id="2356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u="sng" smtClean="0">
                <a:solidFill>
                  <a:srgbClr val="FFFFFF"/>
                </a:solidFill>
              </a:endParaRPr>
            </a:p>
          </p:txBody>
        </p:sp>
        <p:sp>
          <p:nvSpPr>
            <p:cNvPr id="2357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30 h 60"/>
                <a:gd name="T16" fmla="*/ 65 w 71"/>
                <a:gd name="T17" fmla="*/ 42 h 60"/>
                <a:gd name="T18" fmla="*/ 71 w 71"/>
                <a:gd name="T19" fmla="*/ 54 h 60"/>
                <a:gd name="T20" fmla="*/ 71 w 71"/>
                <a:gd name="T21" fmla="*/ 60 h 60"/>
                <a:gd name="T22" fmla="*/ 59 w 71"/>
                <a:gd name="T23" fmla="*/ 54 h 60"/>
                <a:gd name="T24" fmla="*/ 47 w 71"/>
                <a:gd name="T25" fmla="*/ 42 h 60"/>
                <a:gd name="T26" fmla="*/ 23 w 71"/>
                <a:gd name="T27" fmla="*/ 30 h 60"/>
                <a:gd name="T28" fmla="*/ 23 w 71"/>
                <a:gd name="T29" fmla="*/ 36 h 60"/>
                <a:gd name="T30" fmla="*/ 18 w 71"/>
                <a:gd name="T31" fmla="*/ 42 h 60"/>
                <a:gd name="T32" fmla="*/ 12 w 71"/>
                <a:gd name="T33" fmla="*/ 48 h 60"/>
                <a:gd name="T34" fmla="*/ 6 w 71"/>
                <a:gd name="T35" fmla="*/ 48 h 60"/>
                <a:gd name="T36" fmla="*/ 6 w 71"/>
                <a:gd name="T37" fmla="*/ 48 h 60"/>
                <a:gd name="T38" fmla="*/ 6 w 71"/>
                <a:gd name="T39" fmla="*/ 36 h 60"/>
                <a:gd name="T40" fmla="*/ 0 w 71"/>
                <a:gd name="T41" fmla="*/ 18 h 60"/>
                <a:gd name="T42" fmla="*/ 0 w 71"/>
                <a:gd name="T43" fmla="*/ 1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u="sng" smtClean="0">
                <a:solidFill>
                  <a:srgbClr val="FFFFFF"/>
                </a:solidFill>
              </a:endParaRPr>
            </a:p>
          </p:txBody>
        </p:sp>
        <p:sp>
          <p:nvSpPr>
            <p:cNvPr id="2357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54 h 162"/>
                <a:gd name="T10" fmla="*/ 96 w 161"/>
                <a:gd name="T11" fmla="*/ 60 h 162"/>
                <a:gd name="T12" fmla="*/ 102 w 161"/>
                <a:gd name="T13" fmla="*/ 72 h 162"/>
                <a:gd name="T14" fmla="*/ 108 w 161"/>
                <a:gd name="T15" fmla="*/ 84 h 162"/>
                <a:gd name="T16" fmla="*/ 120 w 161"/>
                <a:gd name="T17" fmla="*/ 96 h 162"/>
                <a:gd name="T18" fmla="*/ 143 w 161"/>
                <a:gd name="T19" fmla="*/ 114 h 162"/>
                <a:gd name="T20" fmla="*/ 155 w 161"/>
                <a:gd name="T21" fmla="*/ 138 h 162"/>
                <a:gd name="T22" fmla="*/ 161 w 161"/>
                <a:gd name="T23" fmla="*/ 156 h 162"/>
                <a:gd name="T24" fmla="*/ 161 w 161"/>
                <a:gd name="T25" fmla="*/ 162 h 162"/>
                <a:gd name="T26" fmla="*/ 96 w 161"/>
                <a:gd name="T27" fmla="*/ 102 h 162"/>
                <a:gd name="T28" fmla="*/ 30 w 161"/>
                <a:gd name="T29" fmla="*/ 54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u="sng" smtClean="0">
                <a:solidFill>
                  <a:srgbClr val="FFFFFF"/>
                </a:solidFill>
              </a:endParaRPr>
            </a:p>
          </p:txBody>
        </p:sp>
        <p:sp>
          <p:nvSpPr>
            <p:cNvPr id="2357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30 h 60"/>
                <a:gd name="T4" fmla="*/ 41 w 59"/>
                <a:gd name="T5" fmla="*/ 36 h 60"/>
                <a:gd name="T6" fmla="*/ 47 w 59"/>
                <a:gd name="T7" fmla="*/ 42 h 60"/>
                <a:gd name="T8" fmla="*/ 53 w 59"/>
                <a:gd name="T9" fmla="*/ 54 h 60"/>
                <a:gd name="T10" fmla="*/ 53 w 59"/>
                <a:gd name="T11" fmla="*/ 60 h 60"/>
                <a:gd name="T12" fmla="*/ 47 w 59"/>
                <a:gd name="T13" fmla="*/ 54 h 60"/>
                <a:gd name="T14" fmla="*/ 35 w 59"/>
                <a:gd name="T15" fmla="*/ 48 h 60"/>
                <a:gd name="T16" fmla="*/ 23 w 59"/>
                <a:gd name="T17" fmla="*/ 36 h 60"/>
                <a:gd name="T18" fmla="*/ 17 w 59"/>
                <a:gd name="T19" fmla="*/ 30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u="sng" smtClean="0">
                <a:solidFill>
                  <a:srgbClr val="FFFFFF"/>
                </a:solidFill>
              </a:endParaRPr>
            </a:p>
          </p:txBody>
        </p:sp>
        <p:sp>
          <p:nvSpPr>
            <p:cNvPr id="2357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36 h 204"/>
                <a:gd name="T2" fmla="*/ 245 w 245"/>
                <a:gd name="T3" fmla="*/ 42 h 204"/>
                <a:gd name="T4" fmla="*/ 209 w 245"/>
                <a:gd name="T5" fmla="*/ 84 h 204"/>
                <a:gd name="T6" fmla="*/ 143 w 245"/>
                <a:gd name="T7" fmla="*/ 132 h 204"/>
                <a:gd name="T8" fmla="*/ 167 w 245"/>
                <a:gd name="T9" fmla="*/ 156 h 204"/>
                <a:gd name="T10" fmla="*/ 179 w 245"/>
                <a:gd name="T11" fmla="*/ 204 h 204"/>
                <a:gd name="T12" fmla="*/ 77 w 245"/>
                <a:gd name="T13" fmla="*/ 132 h 204"/>
                <a:gd name="T14" fmla="*/ 47 w 245"/>
                <a:gd name="T15" fmla="*/ 84 h 204"/>
                <a:gd name="T16" fmla="*/ 89 w 245"/>
                <a:gd name="T17" fmla="*/ 66 h 204"/>
                <a:gd name="T18" fmla="*/ 59 w 245"/>
                <a:gd name="T19" fmla="*/ 36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36 h 204"/>
                <a:gd name="T50" fmla="*/ 233 w 245"/>
                <a:gd name="T51" fmla="*/ 3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u="sng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23574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23575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23576" name="Rectangle 2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23577" name="Rectangle 2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599F064C-741F-491E-9AA8-A06AF580FA4A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23578" name="Rectangle 2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1405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415E0B-F030-40DB-AB8E-EA70C4FF5FD8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63446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517AD5-2C9A-4D8A-9A85-F4A44EC1BBC8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00227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A10EE1-0B27-4578-96EC-BC4AB5A5801C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420456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985CC2-8028-4F08-870B-2E9FA6292B64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53371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422F1-63DB-468A-B739-C9DFF21526B1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433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Прямая соединительная линия 5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Дата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74CC7017-9725-45AB-A540-2DFCCECDDF38}" type="datetimeFigureOut">
              <a:rPr lang="ru-RU">
                <a:solidFill>
                  <a:srgbClr val="575F6D"/>
                </a:solidFill>
              </a:rPr>
              <a:pPr>
                <a:defRPr/>
              </a:pPr>
              <a:t>19.11.2013</a:t>
            </a:fld>
            <a:endParaRPr lang="ru-RU" dirty="0">
              <a:solidFill>
                <a:srgbClr val="575F6D"/>
              </a:solidFill>
            </a:endParaRPr>
          </a:p>
        </p:txBody>
      </p:sp>
      <p:sp>
        <p:nvSpPr>
          <p:cNvPr id="13" name="Номер слайда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1DE7013E-F8EB-45A4-A55D-DE3343503C7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4" name="Нижний колонтитул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35521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264B9D-C6EF-4390-8E8B-CD5A95828FF6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552313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970F25-4CD7-40E2-B3E6-9FA69842D2B3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98610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F86C57-8B72-4D2E-BF00-30AF3EDC8A26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691316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098359-FFD6-49EA-BA25-71B5F8230CB0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331616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855A37-767D-41CB-BCEB-C6009093565A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538077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C8194F8C-F453-47F7-80DD-3277B5261166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3721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421CE829-1CA6-43A8-99E8-5EA4D4E15502}" type="datetimeFigureOut">
              <a:rPr lang="ru-RU">
                <a:solidFill>
                  <a:srgbClr val="575F6D"/>
                </a:solidFill>
              </a:rPr>
              <a:pPr>
                <a:defRPr/>
              </a:pPr>
              <a:t>19.11.2013</a:t>
            </a:fld>
            <a:endParaRPr lang="ru-RU" dirty="0">
              <a:solidFill>
                <a:srgbClr val="575F6D"/>
              </a:solidFill>
            </a:endParaRPr>
          </a:p>
        </p:txBody>
      </p:sp>
      <p:sp>
        <p:nvSpPr>
          <p:cNvPr id="13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8E0F68E7-4B00-4CEB-A11C-14EAD87235E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4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4139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0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13" Type="http://schemas.openxmlformats.org/officeDocument/2006/relationships/slideLayout" Target="../slideLayouts/slideLayout56.xml"/><Relationship Id="rId3" Type="http://schemas.openxmlformats.org/officeDocument/2006/relationships/slideLayout" Target="../slideLayouts/slideLayout46.xml"/><Relationship Id="rId7" Type="http://schemas.openxmlformats.org/officeDocument/2006/relationships/slideLayout" Target="../slideLayouts/slideLayout50.xml"/><Relationship Id="rId12" Type="http://schemas.openxmlformats.org/officeDocument/2006/relationships/slideLayout" Target="../slideLayouts/slideLayout55.xml"/><Relationship Id="rId2" Type="http://schemas.openxmlformats.org/officeDocument/2006/relationships/slideLayout" Target="../slideLayouts/slideLayout45.xml"/><Relationship Id="rId16" Type="http://schemas.openxmlformats.org/officeDocument/2006/relationships/theme" Target="../theme/theme4.xml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11" Type="http://schemas.openxmlformats.org/officeDocument/2006/relationships/slideLayout" Target="../slideLayouts/slideLayout54.xml"/><Relationship Id="rId5" Type="http://schemas.openxmlformats.org/officeDocument/2006/relationships/slideLayout" Target="../slideLayouts/slideLayout48.xml"/><Relationship Id="rId15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53.xml"/><Relationship Id="rId4" Type="http://schemas.openxmlformats.org/officeDocument/2006/relationships/slideLayout" Target="../slideLayouts/slideLayout47.xml"/><Relationship Id="rId9" Type="http://schemas.openxmlformats.org/officeDocument/2006/relationships/slideLayout" Target="../slideLayouts/slideLayout52.xml"/><Relationship Id="rId14" Type="http://schemas.openxmlformats.org/officeDocument/2006/relationships/slideLayout" Target="../slideLayouts/slideLayout5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slideLayout" Target="../slideLayouts/slideLayout71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slideLayout" Target="../slideLayouts/slideLayout70.xml"/><Relationship Id="rId2" Type="http://schemas.openxmlformats.org/officeDocument/2006/relationships/slideLayout" Target="../slideLayouts/slideLayout60.xml"/><Relationship Id="rId16" Type="http://schemas.openxmlformats.org/officeDocument/2006/relationships/theme" Target="../theme/theme5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Relationship Id="rId14" Type="http://schemas.openxmlformats.org/officeDocument/2006/relationships/slideLayout" Target="../slideLayouts/slideLayout72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1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76.xml"/><Relationship Id="rId7" Type="http://schemas.openxmlformats.org/officeDocument/2006/relationships/slideLayout" Target="../slideLayouts/slideLayout80.xml"/><Relationship Id="rId12" Type="http://schemas.openxmlformats.org/officeDocument/2006/relationships/slideLayout" Target="../slideLayouts/slideLayout85.xml"/><Relationship Id="rId2" Type="http://schemas.openxmlformats.org/officeDocument/2006/relationships/slideLayout" Target="../slideLayouts/slideLayout75.xml"/><Relationship Id="rId1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9.xml"/><Relationship Id="rId11" Type="http://schemas.openxmlformats.org/officeDocument/2006/relationships/slideLayout" Target="../slideLayouts/slideLayout84.xml"/><Relationship Id="rId5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83.xml"/><Relationship Id="rId4" Type="http://schemas.openxmlformats.org/officeDocument/2006/relationships/slideLayout" Target="../slideLayouts/slideLayout77.xml"/><Relationship Id="rId9" Type="http://schemas.openxmlformats.org/officeDocument/2006/relationships/slideLayout" Target="../slideLayouts/slideLayout8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52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477D830-D39A-4255-B0CB-B505FBED3067}" type="datetimeFigureOut">
              <a:rPr lang="ru-RU">
                <a:solidFill>
                  <a:srgbClr val="575F6D"/>
                </a:solidFill>
              </a:rPr>
              <a:pPr>
                <a:defRPr/>
              </a:pPr>
              <a:t>19.11.2013</a:t>
            </a:fld>
            <a:endParaRPr lang="ru-RU" dirty="0">
              <a:solidFill>
                <a:srgbClr val="575F6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dirty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srgbClr val="575F6D"/>
              </a:solidFill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 smtClean="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FC96783-382B-4299-B886-B5B8C62AE1E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0095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txStyles>
    <p:titleStyle>
      <a:lvl1pPr algn="l" rtl="0" fontAlgn="base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fontAlgn="base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fontAlgn="base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fontAlgn="base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ABFFC7"/>
            </a:gs>
            <a:gs pos="50000">
              <a:srgbClr val="DDFFDD"/>
            </a:gs>
            <a:gs pos="100000">
              <a:srgbClr val="ABFFC7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A6ECEF2-5EE1-484D-BD48-BC2AC49ABB9D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791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ABFFC7"/>
            </a:gs>
            <a:gs pos="50000">
              <a:srgbClr val="DDFFDD"/>
            </a:gs>
            <a:gs pos="100000">
              <a:srgbClr val="ABFFC7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A6ECEF2-5EE1-484D-BD48-BC2AC49ABB9D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942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  <p:sldLayoutId id="2147483731" r:id="rId13"/>
    <p:sldLayoutId id="2147483732" r:id="rId14"/>
    <p:sldLayoutId id="2147483733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ABFFC7"/>
            </a:gs>
            <a:gs pos="50000">
              <a:srgbClr val="DDFFDD"/>
            </a:gs>
            <a:gs pos="100000">
              <a:srgbClr val="ABFFC7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A6ECEF2-5EE1-484D-BD48-BC2AC49ABB9D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4444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  <p:sldLayoutId id="2147483746" r:id="rId12"/>
    <p:sldLayoutId id="2147483747" r:id="rId13"/>
    <p:sldLayoutId id="2147483748" r:id="rId14"/>
    <p:sldLayoutId id="2147483749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ABFFC7"/>
            </a:gs>
            <a:gs pos="50000">
              <a:srgbClr val="DDFFDD"/>
            </a:gs>
            <a:gs pos="100000">
              <a:srgbClr val="ABFFC7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A6ECEF2-5EE1-484D-BD48-BC2AC49ABB9D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599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22531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6027 w 6027"/>
                <a:gd name="T1" fmla="*/ 2296 h 2296"/>
                <a:gd name="T2" fmla="*/ 0 w 6027"/>
                <a:gd name="T3" fmla="*/ 2296 h 2296"/>
                <a:gd name="T4" fmla="*/ 0 w 6027"/>
                <a:gd name="T5" fmla="*/ 0 h 2296"/>
                <a:gd name="T6" fmla="*/ 6027 w 6027"/>
                <a:gd name="T7" fmla="*/ 0 h 2296"/>
                <a:gd name="T8" fmla="*/ 6027 w 6027"/>
                <a:gd name="T9" fmla="*/ 2296 h 2296"/>
                <a:gd name="T10" fmla="*/ 6027 w 6027"/>
                <a:gd name="T11" fmla="*/ 2296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u="sng" smtClean="0">
                <a:solidFill>
                  <a:srgbClr val="FFFFFF"/>
                </a:solidFill>
              </a:endParaRPr>
            </a:p>
          </p:txBody>
        </p:sp>
        <p:sp>
          <p:nvSpPr>
            <p:cNvPr id="22532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>
                <a:gd name="T0" fmla="*/ 6027 w 6027"/>
                <a:gd name="T1" fmla="*/ 2296 h 2296"/>
                <a:gd name="T2" fmla="*/ 0 w 6027"/>
                <a:gd name="T3" fmla="*/ 2296 h 2296"/>
                <a:gd name="T4" fmla="*/ 0 w 6027"/>
                <a:gd name="T5" fmla="*/ 0 h 2296"/>
                <a:gd name="T6" fmla="*/ 6027 w 6027"/>
                <a:gd name="T7" fmla="*/ 0 h 2296"/>
                <a:gd name="T8" fmla="*/ 6027 w 6027"/>
                <a:gd name="T9" fmla="*/ 2296 h 2296"/>
                <a:gd name="T10" fmla="*/ 6027 w 6027"/>
                <a:gd name="T11" fmla="*/ 2296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u="sng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22533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>
              <a:gd name="T0" fmla="*/ 5748 w 5748"/>
              <a:gd name="T1" fmla="*/ 246 h 246"/>
              <a:gd name="T2" fmla="*/ 0 w 5748"/>
              <a:gd name="T3" fmla="*/ 246 h 246"/>
              <a:gd name="T4" fmla="*/ 0 w 5748"/>
              <a:gd name="T5" fmla="*/ 0 h 246"/>
              <a:gd name="T6" fmla="*/ 5748 w 5748"/>
              <a:gd name="T7" fmla="*/ 0 h 246"/>
              <a:gd name="T8" fmla="*/ 5748 w 5748"/>
              <a:gd name="T9" fmla="*/ 246 h 246"/>
              <a:gd name="T10" fmla="*/ 5748 w 5748"/>
              <a:gd name="T11" fmla="*/ 24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u="sng" smtClean="0">
              <a:solidFill>
                <a:srgbClr val="FFFFFF"/>
              </a:solidFill>
            </a:endParaRPr>
          </a:p>
        </p:txBody>
      </p:sp>
      <p:grpSp>
        <p:nvGrpSpPr>
          <p:cNvPr id="22534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22535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>
                <a:gd name="T0" fmla="*/ 3132 w 3240"/>
                <a:gd name="T1" fmla="*/ 469 h 536"/>
                <a:gd name="T2" fmla="*/ 2995 w 3240"/>
                <a:gd name="T3" fmla="*/ 395 h 536"/>
                <a:gd name="T4" fmla="*/ 2911 w 3240"/>
                <a:gd name="T5" fmla="*/ 375 h 536"/>
                <a:gd name="T6" fmla="*/ 2678 w 3240"/>
                <a:gd name="T7" fmla="*/ 228 h 536"/>
                <a:gd name="T8" fmla="*/ 2553 w 3240"/>
                <a:gd name="T9" fmla="*/ 74 h 536"/>
                <a:gd name="T10" fmla="*/ 2457 w 3240"/>
                <a:gd name="T11" fmla="*/ 7 h 536"/>
                <a:gd name="T12" fmla="*/ 2403 w 3240"/>
                <a:gd name="T13" fmla="*/ 47 h 536"/>
                <a:gd name="T14" fmla="*/ 2289 w 3240"/>
                <a:gd name="T15" fmla="*/ 74 h 536"/>
                <a:gd name="T16" fmla="*/ 2134 w 3240"/>
                <a:gd name="T17" fmla="*/ 74 h 536"/>
                <a:gd name="T18" fmla="*/ 2044 w 3240"/>
                <a:gd name="T19" fmla="*/ 128 h 536"/>
                <a:gd name="T20" fmla="*/ 1775 w 3240"/>
                <a:gd name="T21" fmla="*/ 222 h 536"/>
                <a:gd name="T22" fmla="*/ 1602 w 3240"/>
                <a:gd name="T23" fmla="*/ 181 h 536"/>
                <a:gd name="T24" fmla="*/ 1560 w 3240"/>
                <a:gd name="T25" fmla="*/ 101 h 536"/>
                <a:gd name="T26" fmla="*/ 1542 w 3240"/>
                <a:gd name="T27" fmla="*/ 87 h 536"/>
                <a:gd name="T28" fmla="*/ 1446 w 3240"/>
                <a:gd name="T29" fmla="*/ 60 h 536"/>
                <a:gd name="T30" fmla="*/ 1375 w 3240"/>
                <a:gd name="T31" fmla="*/ 74 h 536"/>
                <a:gd name="T32" fmla="*/ 1309 w 3240"/>
                <a:gd name="T33" fmla="*/ 87 h 536"/>
                <a:gd name="T34" fmla="*/ 1243 w 3240"/>
                <a:gd name="T35" fmla="*/ 13 h 536"/>
                <a:gd name="T36" fmla="*/ 1225 w 3240"/>
                <a:gd name="T37" fmla="*/ 0 h 536"/>
                <a:gd name="T38" fmla="*/ 1189 w 3240"/>
                <a:gd name="T39" fmla="*/ 0 h 536"/>
                <a:gd name="T40" fmla="*/ 1106 w 3240"/>
                <a:gd name="T41" fmla="*/ 34 h 536"/>
                <a:gd name="T42" fmla="*/ 1106 w 3240"/>
                <a:gd name="T43" fmla="*/ 34 h 536"/>
                <a:gd name="T44" fmla="*/ 1094 w 3240"/>
                <a:gd name="T45" fmla="*/ 40 h 536"/>
                <a:gd name="T46" fmla="*/ 1070 w 3240"/>
                <a:gd name="T47" fmla="*/ 54 h 536"/>
                <a:gd name="T48" fmla="*/ 1034 w 3240"/>
                <a:gd name="T49" fmla="*/ 74 h 536"/>
                <a:gd name="T50" fmla="*/ 1004 w 3240"/>
                <a:gd name="T51" fmla="*/ 74 h 536"/>
                <a:gd name="T52" fmla="*/ 986 w 3240"/>
                <a:gd name="T53" fmla="*/ 74 h 536"/>
                <a:gd name="T54" fmla="*/ 956 w 3240"/>
                <a:gd name="T55" fmla="*/ 81 h 536"/>
                <a:gd name="T56" fmla="*/ 920 w 3240"/>
                <a:gd name="T57" fmla="*/ 94 h 536"/>
                <a:gd name="T58" fmla="*/ 884 w 3240"/>
                <a:gd name="T59" fmla="*/ 107 h 536"/>
                <a:gd name="T60" fmla="*/ 843 w 3240"/>
                <a:gd name="T61" fmla="*/ 128 h 536"/>
                <a:gd name="T62" fmla="*/ 813 w 3240"/>
                <a:gd name="T63" fmla="*/ 141 h 536"/>
                <a:gd name="T64" fmla="*/ 789 w 3240"/>
                <a:gd name="T65" fmla="*/ 148 h 536"/>
                <a:gd name="T66" fmla="*/ 783 w 3240"/>
                <a:gd name="T67" fmla="*/ 154 h 536"/>
                <a:gd name="T68" fmla="*/ 556 w 3240"/>
                <a:gd name="T69" fmla="*/ 228 h 536"/>
                <a:gd name="T70" fmla="*/ 394 w 3240"/>
                <a:gd name="T71" fmla="*/ 294 h 536"/>
                <a:gd name="T72" fmla="*/ 107 w 3240"/>
                <a:gd name="T73" fmla="*/ 462 h 536"/>
                <a:gd name="T74" fmla="*/ 0 w 3240"/>
                <a:gd name="T75" fmla="*/ 536 h 536"/>
                <a:gd name="T76" fmla="*/ 3240 w 3240"/>
                <a:gd name="T77" fmla="*/ 536 h 536"/>
                <a:gd name="T78" fmla="*/ 3132 w 3240"/>
                <a:gd name="T79" fmla="*/ 469 h 536"/>
                <a:gd name="T80" fmla="*/ 3132 w 3240"/>
                <a:gd name="T81" fmla="*/ 469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u="sng" smtClean="0">
                <a:solidFill>
                  <a:srgbClr val="FFFFFF"/>
                </a:solidFill>
              </a:endParaRPr>
            </a:p>
          </p:txBody>
        </p:sp>
        <p:grpSp>
          <p:nvGrpSpPr>
            <p:cNvPr id="22536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22537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>
                  <a:gd name="T0" fmla="*/ 636 w 996"/>
                  <a:gd name="T1" fmla="*/ 373 h 533"/>
                  <a:gd name="T2" fmla="*/ 495 w 996"/>
                  <a:gd name="T3" fmla="*/ 370 h 533"/>
                  <a:gd name="T4" fmla="*/ 280 w 996"/>
                  <a:gd name="T5" fmla="*/ 249 h 533"/>
                  <a:gd name="T6" fmla="*/ 127 w 996"/>
                  <a:gd name="T7" fmla="*/ 66 h 533"/>
                  <a:gd name="T8" fmla="*/ 0 w 996"/>
                  <a:gd name="T9" fmla="*/ 0 h 533"/>
                  <a:gd name="T10" fmla="*/ 22 w 996"/>
                  <a:gd name="T11" fmla="*/ 26 h 533"/>
                  <a:gd name="T12" fmla="*/ 0 w 996"/>
                  <a:gd name="T13" fmla="*/ 65 h 533"/>
                  <a:gd name="T14" fmla="*/ 30 w 996"/>
                  <a:gd name="T15" fmla="*/ 119 h 533"/>
                  <a:gd name="T16" fmla="*/ 75 w 996"/>
                  <a:gd name="T17" fmla="*/ 243 h 533"/>
                  <a:gd name="T18" fmla="*/ 45 w 996"/>
                  <a:gd name="T19" fmla="*/ 422 h 533"/>
                  <a:gd name="T20" fmla="*/ 200 w 996"/>
                  <a:gd name="T21" fmla="*/ 329 h 533"/>
                  <a:gd name="T22" fmla="*/ 612 w 996"/>
                  <a:gd name="T23" fmla="*/ 533 h 533"/>
                  <a:gd name="T24" fmla="*/ 996 w 996"/>
                  <a:gd name="T25" fmla="*/ 529 h 533"/>
                  <a:gd name="T26" fmla="*/ 828 w 996"/>
                  <a:gd name="T27" fmla="*/ 473 h 533"/>
                  <a:gd name="T28" fmla="*/ 636 w 996"/>
                  <a:gd name="T29" fmla="*/ 373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u="sng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2538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18 h 353"/>
                  <a:gd name="T4" fmla="*/ 24 w 186"/>
                  <a:gd name="T5" fmla="*/ 30 h 353"/>
                  <a:gd name="T6" fmla="*/ 18 w 186"/>
                  <a:gd name="T7" fmla="*/ 66 h 353"/>
                  <a:gd name="T8" fmla="*/ 42 w 186"/>
                  <a:gd name="T9" fmla="*/ 114 h 353"/>
                  <a:gd name="T10" fmla="*/ 48 w 186"/>
                  <a:gd name="T11" fmla="*/ 162 h 353"/>
                  <a:gd name="T12" fmla="*/ 0 w 186"/>
                  <a:gd name="T13" fmla="*/ 353 h 353"/>
                  <a:gd name="T14" fmla="*/ 54 w 186"/>
                  <a:gd name="T15" fmla="*/ 233 h 353"/>
                  <a:gd name="T16" fmla="*/ 84 w 186"/>
                  <a:gd name="T17" fmla="*/ 216 h 353"/>
                  <a:gd name="T18" fmla="*/ 126 w 186"/>
                  <a:gd name="T19" fmla="*/ 126 h 353"/>
                  <a:gd name="T20" fmla="*/ 144 w 186"/>
                  <a:gd name="T21" fmla="*/ 120 h 353"/>
                  <a:gd name="T22" fmla="*/ 144 w 186"/>
                  <a:gd name="T23" fmla="*/ 90 h 353"/>
                  <a:gd name="T24" fmla="*/ 186 w 186"/>
                  <a:gd name="T25" fmla="*/ 66 h 353"/>
                  <a:gd name="T26" fmla="*/ 162 w 186"/>
                  <a:gd name="T27" fmla="*/ 60 h 353"/>
                  <a:gd name="T28" fmla="*/ 36 w 186"/>
                  <a:gd name="T29" fmla="*/ 0 h 353"/>
                  <a:gd name="T30" fmla="*/ 36 w 186"/>
                  <a:gd name="T31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u="sng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2539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u="sng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2540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6 h 66"/>
                  <a:gd name="T8" fmla="*/ 6 w 155"/>
                  <a:gd name="T9" fmla="*/ 18 h 66"/>
                  <a:gd name="T10" fmla="*/ 0 w 155"/>
                  <a:gd name="T11" fmla="*/ 24 h 66"/>
                  <a:gd name="T12" fmla="*/ 78 w 155"/>
                  <a:gd name="T13" fmla="*/ 60 h 66"/>
                  <a:gd name="T14" fmla="*/ 96 w 155"/>
                  <a:gd name="T15" fmla="*/ 42 h 66"/>
                  <a:gd name="T16" fmla="*/ 155 w 155"/>
                  <a:gd name="T17" fmla="*/ 66 h 66"/>
                  <a:gd name="T18" fmla="*/ 126 w 155"/>
                  <a:gd name="T19" fmla="*/ 24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u="sng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2541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36 h 72"/>
                  <a:gd name="T2" fmla="*/ 0 w 42"/>
                  <a:gd name="T3" fmla="*/ 18 h 72"/>
                  <a:gd name="T4" fmla="*/ 12 w 42"/>
                  <a:gd name="T5" fmla="*/ 6 h 72"/>
                  <a:gd name="T6" fmla="*/ 0 w 42"/>
                  <a:gd name="T7" fmla="*/ 6 h 72"/>
                  <a:gd name="T8" fmla="*/ 12 w 42"/>
                  <a:gd name="T9" fmla="*/ 6 h 72"/>
                  <a:gd name="T10" fmla="*/ 24 w 42"/>
                  <a:gd name="T11" fmla="*/ 6 h 72"/>
                  <a:gd name="T12" fmla="*/ 36 w 42"/>
                  <a:gd name="T13" fmla="*/ 6 h 72"/>
                  <a:gd name="T14" fmla="*/ 42 w 42"/>
                  <a:gd name="T15" fmla="*/ 0 h 72"/>
                  <a:gd name="T16" fmla="*/ 30 w 42"/>
                  <a:gd name="T17" fmla="*/ 18 h 72"/>
                  <a:gd name="T18" fmla="*/ 42 w 42"/>
                  <a:gd name="T19" fmla="*/ 48 h 72"/>
                  <a:gd name="T20" fmla="*/ 12 w 42"/>
                  <a:gd name="T21" fmla="*/ 72 h 72"/>
                  <a:gd name="T22" fmla="*/ 6 w 42"/>
                  <a:gd name="T23" fmla="*/ 36 h 72"/>
                  <a:gd name="T24" fmla="*/ 6 w 42"/>
                  <a:gd name="T25" fmla="*/ 3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u="sng" smtClean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2542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>
                <a:gd name="T0" fmla="*/ 3976 w 3976"/>
                <a:gd name="T1" fmla="*/ 527 h 527"/>
                <a:gd name="T2" fmla="*/ 3970 w 3976"/>
                <a:gd name="T3" fmla="*/ 527 h 527"/>
                <a:gd name="T4" fmla="*/ 3844 w 3976"/>
                <a:gd name="T5" fmla="*/ 509 h 527"/>
                <a:gd name="T6" fmla="*/ 2487 w 3976"/>
                <a:gd name="T7" fmla="*/ 305 h 527"/>
                <a:gd name="T8" fmla="*/ 2039 w 3976"/>
                <a:gd name="T9" fmla="*/ 36 h 527"/>
                <a:gd name="T10" fmla="*/ 1907 w 3976"/>
                <a:gd name="T11" fmla="*/ 24 h 527"/>
                <a:gd name="T12" fmla="*/ 1883 w 3976"/>
                <a:gd name="T13" fmla="*/ 54 h 527"/>
                <a:gd name="T14" fmla="*/ 1859 w 3976"/>
                <a:gd name="T15" fmla="*/ 54 h 527"/>
                <a:gd name="T16" fmla="*/ 1830 w 3976"/>
                <a:gd name="T17" fmla="*/ 30 h 527"/>
                <a:gd name="T18" fmla="*/ 1704 w 3976"/>
                <a:gd name="T19" fmla="*/ 102 h 527"/>
                <a:gd name="T20" fmla="*/ 1608 w 3976"/>
                <a:gd name="T21" fmla="*/ 126 h 527"/>
                <a:gd name="T22" fmla="*/ 1561 w 3976"/>
                <a:gd name="T23" fmla="*/ 132 h 527"/>
                <a:gd name="T24" fmla="*/ 1495 w 3976"/>
                <a:gd name="T25" fmla="*/ 102 h 527"/>
                <a:gd name="T26" fmla="*/ 1357 w 3976"/>
                <a:gd name="T27" fmla="*/ 126 h 527"/>
                <a:gd name="T28" fmla="*/ 1285 w 3976"/>
                <a:gd name="T29" fmla="*/ 24 h 527"/>
                <a:gd name="T30" fmla="*/ 1280 w 3976"/>
                <a:gd name="T31" fmla="*/ 18 h 527"/>
                <a:gd name="T32" fmla="*/ 1262 w 3976"/>
                <a:gd name="T33" fmla="*/ 12 h 527"/>
                <a:gd name="T34" fmla="*/ 1238 w 3976"/>
                <a:gd name="T35" fmla="*/ 6 h 527"/>
                <a:gd name="T36" fmla="*/ 1220 w 3976"/>
                <a:gd name="T37" fmla="*/ 0 h 527"/>
                <a:gd name="T38" fmla="*/ 1196 w 3976"/>
                <a:gd name="T39" fmla="*/ 0 h 527"/>
                <a:gd name="T40" fmla="*/ 1166 w 3976"/>
                <a:gd name="T41" fmla="*/ 0 h 527"/>
                <a:gd name="T42" fmla="*/ 1142 w 3976"/>
                <a:gd name="T43" fmla="*/ 0 h 527"/>
                <a:gd name="T44" fmla="*/ 1136 w 3976"/>
                <a:gd name="T45" fmla="*/ 0 h 527"/>
                <a:gd name="T46" fmla="*/ 1130 w 3976"/>
                <a:gd name="T47" fmla="*/ 0 h 527"/>
                <a:gd name="T48" fmla="*/ 1124 w 3976"/>
                <a:gd name="T49" fmla="*/ 6 h 527"/>
                <a:gd name="T50" fmla="*/ 1118 w 3976"/>
                <a:gd name="T51" fmla="*/ 12 h 527"/>
                <a:gd name="T52" fmla="*/ 1100 w 3976"/>
                <a:gd name="T53" fmla="*/ 18 h 527"/>
                <a:gd name="T54" fmla="*/ 1088 w 3976"/>
                <a:gd name="T55" fmla="*/ 18 h 527"/>
                <a:gd name="T56" fmla="*/ 1070 w 3976"/>
                <a:gd name="T57" fmla="*/ 24 h 527"/>
                <a:gd name="T58" fmla="*/ 1052 w 3976"/>
                <a:gd name="T59" fmla="*/ 30 h 527"/>
                <a:gd name="T60" fmla="*/ 1034 w 3976"/>
                <a:gd name="T61" fmla="*/ 36 h 527"/>
                <a:gd name="T62" fmla="*/ 1028 w 3976"/>
                <a:gd name="T63" fmla="*/ 42 h 527"/>
                <a:gd name="T64" fmla="*/ 969 w 3976"/>
                <a:gd name="T65" fmla="*/ 60 h 527"/>
                <a:gd name="T66" fmla="*/ 921 w 3976"/>
                <a:gd name="T67" fmla="*/ 72 h 527"/>
                <a:gd name="T68" fmla="*/ 855 w 3976"/>
                <a:gd name="T69" fmla="*/ 48 h 527"/>
                <a:gd name="T70" fmla="*/ 825 w 3976"/>
                <a:gd name="T71" fmla="*/ 48 h 527"/>
                <a:gd name="T72" fmla="*/ 759 w 3976"/>
                <a:gd name="T73" fmla="*/ 72 h 527"/>
                <a:gd name="T74" fmla="*/ 735 w 3976"/>
                <a:gd name="T75" fmla="*/ 72 h 527"/>
                <a:gd name="T76" fmla="*/ 706 w 3976"/>
                <a:gd name="T77" fmla="*/ 60 h 527"/>
                <a:gd name="T78" fmla="*/ 640 w 3976"/>
                <a:gd name="T79" fmla="*/ 60 h 527"/>
                <a:gd name="T80" fmla="*/ 544 w 3976"/>
                <a:gd name="T81" fmla="*/ 72 h 527"/>
                <a:gd name="T82" fmla="*/ 389 w 3976"/>
                <a:gd name="T83" fmla="*/ 18 h 527"/>
                <a:gd name="T84" fmla="*/ 323 w 3976"/>
                <a:gd name="T85" fmla="*/ 60 h 527"/>
                <a:gd name="T86" fmla="*/ 317 w 3976"/>
                <a:gd name="T87" fmla="*/ 60 h 527"/>
                <a:gd name="T88" fmla="*/ 305 w 3976"/>
                <a:gd name="T89" fmla="*/ 72 h 527"/>
                <a:gd name="T90" fmla="*/ 287 w 3976"/>
                <a:gd name="T91" fmla="*/ 78 h 527"/>
                <a:gd name="T92" fmla="*/ 263 w 3976"/>
                <a:gd name="T93" fmla="*/ 90 h 527"/>
                <a:gd name="T94" fmla="*/ 203 w 3976"/>
                <a:gd name="T95" fmla="*/ 120 h 527"/>
                <a:gd name="T96" fmla="*/ 149 w 3976"/>
                <a:gd name="T97" fmla="*/ 150 h 527"/>
                <a:gd name="T98" fmla="*/ 78 w 3976"/>
                <a:gd name="T99" fmla="*/ 168 h 527"/>
                <a:gd name="T100" fmla="*/ 0 w 3976"/>
                <a:gd name="T101" fmla="*/ 180 h 527"/>
                <a:gd name="T102" fmla="*/ 0 w 3976"/>
                <a:gd name="T103" fmla="*/ 527 h 527"/>
                <a:gd name="T104" fmla="*/ 1010 w 3976"/>
                <a:gd name="T105" fmla="*/ 527 h 527"/>
                <a:gd name="T106" fmla="*/ 3725 w 3976"/>
                <a:gd name="T107" fmla="*/ 527 h 527"/>
                <a:gd name="T108" fmla="*/ 3976 w 3976"/>
                <a:gd name="T109" fmla="*/ 527 h 527"/>
                <a:gd name="T110" fmla="*/ 3976 w 3976"/>
                <a:gd name="T111" fmla="*/ 527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u="sng" smtClean="0">
                <a:solidFill>
                  <a:srgbClr val="FFFFFF"/>
                </a:solidFill>
              </a:endParaRPr>
            </a:p>
          </p:txBody>
        </p:sp>
      </p:grpSp>
      <p:grpSp>
        <p:nvGrpSpPr>
          <p:cNvPr id="22543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22544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60 h 287"/>
                <a:gd name="T4" fmla="*/ 66 w 365"/>
                <a:gd name="T5" fmla="*/ 108 h 287"/>
                <a:gd name="T6" fmla="*/ 143 w 365"/>
                <a:gd name="T7" fmla="*/ 180 h 287"/>
                <a:gd name="T8" fmla="*/ 191 w 365"/>
                <a:gd name="T9" fmla="*/ 168 h 287"/>
                <a:gd name="T10" fmla="*/ 341 w 365"/>
                <a:gd name="T11" fmla="*/ 287 h 287"/>
                <a:gd name="T12" fmla="*/ 305 w 365"/>
                <a:gd name="T13" fmla="*/ 174 h 287"/>
                <a:gd name="T14" fmla="*/ 365 w 365"/>
                <a:gd name="T15" fmla="*/ 132 h 287"/>
                <a:gd name="T16" fmla="*/ 359 w 365"/>
                <a:gd name="T17" fmla="*/ 126 h 287"/>
                <a:gd name="T18" fmla="*/ 335 w 365"/>
                <a:gd name="T19" fmla="*/ 114 h 287"/>
                <a:gd name="T20" fmla="*/ 299 w 365"/>
                <a:gd name="T21" fmla="*/ 90 h 287"/>
                <a:gd name="T22" fmla="*/ 257 w 365"/>
                <a:gd name="T23" fmla="*/ 72 h 287"/>
                <a:gd name="T24" fmla="*/ 215 w 365"/>
                <a:gd name="T25" fmla="*/ 54 h 287"/>
                <a:gd name="T26" fmla="*/ 173 w 365"/>
                <a:gd name="T27" fmla="*/ 36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u="sng" smtClean="0">
                <a:solidFill>
                  <a:srgbClr val="FFFFFF"/>
                </a:solidFill>
              </a:endParaRPr>
            </a:p>
          </p:txBody>
        </p:sp>
        <p:sp>
          <p:nvSpPr>
            <p:cNvPr id="22545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u="sng" smtClean="0">
                <a:solidFill>
                  <a:srgbClr val="FFFFFF"/>
                </a:solidFill>
              </a:endParaRPr>
            </a:p>
          </p:txBody>
        </p:sp>
        <p:sp>
          <p:nvSpPr>
            <p:cNvPr id="22546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30 h 60"/>
                <a:gd name="T16" fmla="*/ 65 w 71"/>
                <a:gd name="T17" fmla="*/ 42 h 60"/>
                <a:gd name="T18" fmla="*/ 71 w 71"/>
                <a:gd name="T19" fmla="*/ 54 h 60"/>
                <a:gd name="T20" fmla="*/ 71 w 71"/>
                <a:gd name="T21" fmla="*/ 60 h 60"/>
                <a:gd name="T22" fmla="*/ 59 w 71"/>
                <a:gd name="T23" fmla="*/ 54 h 60"/>
                <a:gd name="T24" fmla="*/ 47 w 71"/>
                <a:gd name="T25" fmla="*/ 42 h 60"/>
                <a:gd name="T26" fmla="*/ 23 w 71"/>
                <a:gd name="T27" fmla="*/ 30 h 60"/>
                <a:gd name="T28" fmla="*/ 23 w 71"/>
                <a:gd name="T29" fmla="*/ 36 h 60"/>
                <a:gd name="T30" fmla="*/ 18 w 71"/>
                <a:gd name="T31" fmla="*/ 42 h 60"/>
                <a:gd name="T32" fmla="*/ 12 w 71"/>
                <a:gd name="T33" fmla="*/ 48 h 60"/>
                <a:gd name="T34" fmla="*/ 6 w 71"/>
                <a:gd name="T35" fmla="*/ 48 h 60"/>
                <a:gd name="T36" fmla="*/ 6 w 71"/>
                <a:gd name="T37" fmla="*/ 48 h 60"/>
                <a:gd name="T38" fmla="*/ 6 w 71"/>
                <a:gd name="T39" fmla="*/ 36 h 60"/>
                <a:gd name="T40" fmla="*/ 0 w 71"/>
                <a:gd name="T41" fmla="*/ 18 h 60"/>
                <a:gd name="T42" fmla="*/ 0 w 71"/>
                <a:gd name="T43" fmla="*/ 1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u="sng" smtClean="0">
                <a:solidFill>
                  <a:srgbClr val="FFFFFF"/>
                </a:solidFill>
              </a:endParaRPr>
            </a:p>
          </p:txBody>
        </p:sp>
        <p:sp>
          <p:nvSpPr>
            <p:cNvPr id="22547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54 h 162"/>
                <a:gd name="T10" fmla="*/ 96 w 161"/>
                <a:gd name="T11" fmla="*/ 60 h 162"/>
                <a:gd name="T12" fmla="*/ 102 w 161"/>
                <a:gd name="T13" fmla="*/ 72 h 162"/>
                <a:gd name="T14" fmla="*/ 108 w 161"/>
                <a:gd name="T15" fmla="*/ 84 h 162"/>
                <a:gd name="T16" fmla="*/ 120 w 161"/>
                <a:gd name="T17" fmla="*/ 96 h 162"/>
                <a:gd name="T18" fmla="*/ 143 w 161"/>
                <a:gd name="T19" fmla="*/ 114 h 162"/>
                <a:gd name="T20" fmla="*/ 155 w 161"/>
                <a:gd name="T21" fmla="*/ 138 h 162"/>
                <a:gd name="T22" fmla="*/ 161 w 161"/>
                <a:gd name="T23" fmla="*/ 156 h 162"/>
                <a:gd name="T24" fmla="*/ 161 w 161"/>
                <a:gd name="T25" fmla="*/ 162 h 162"/>
                <a:gd name="T26" fmla="*/ 96 w 161"/>
                <a:gd name="T27" fmla="*/ 102 h 162"/>
                <a:gd name="T28" fmla="*/ 30 w 161"/>
                <a:gd name="T29" fmla="*/ 54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u="sng" smtClean="0">
                <a:solidFill>
                  <a:srgbClr val="FFFFFF"/>
                </a:solidFill>
              </a:endParaRPr>
            </a:p>
          </p:txBody>
        </p:sp>
        <p:sp>
          <p:nvSpPr>
            <p:cNvPr id="22548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30 h 60"/>
                <a:gd name="T4" fmla="*/ 41 w 59"/>
                <a:gd name="T5" fmla="*/ 36 h 60"/>
                <a:gd name="T6" fmla="*/ 47 w 59"/>
                <a:gd name="T7" fmla="*/ 42 h 60"/>
                <a:gd name="T8" fmla="*/ 53 w 59"/>
                <a:gd name="T9" fmla="*/ 54 h 60"/>
                <a:gd name="T10" fmla="*/ 53 w 59"/>
                <a:gd name="T11" fmla="*/ 60 h 60"/>
                <a:gd name="T12" fmla="*/ 47 w 59"/>
                <a:gd name="T13" fmla="*/ 54 h 60"/>
                <a:gd name="T14" fmla="*/ 35 w 59"/>
                <a:gd name="T15" fmla="*/ 48 h 60"/>
                <a:gd name="T16" fmla="*/ 23 w 59"/>
                <a:gd name="T17" fmla="*/ 36 h 60"/>
                <a:gd name="T18" fmla="*/ 17 w 59"/>
                <a:gd name="T19" fmla="*/ 30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u="sng" smtClean="0">
                <a:solidFill>
                  <a:srgbClr val="FFFFFF"/>
                </a:solidFill>
              </a:endParaRPr>
            </a:p>
          </p:txBody>
        </p:sp>
        <p:sp>
          <p:nvSpPr>
            <p:cNvPr id="22549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36 h 204"/>
                <a:gd name="T2" fmla="*/ 245 w 245"/>
                <a:gd name="T3" fmla="*/ 42 h 204"/>
                <a:gd name="T4" fmla="*/ 209 w 245"/>
                <a:gd name="T5" fmla="*/ 84 h 204"/>
                <a:gd name="T6" fmla="*/ 143 w 245"/>
                <a:gd name="T7" fmla="*/ 132 h 204"/>
                <a:gd name="T8" fmla="*/ 167 w 245"/>
                <a:gd name="T9" fmla="*/ 156 h 204"/>
                <a:gd name="T10" fmla="*/ 179 w 245"/>
                <a:gd name="T11" fmla="*/ 204 h 204"/>
                <a:gd name="T12" fmla="*/ 77 w 245"/>
                <a:gd name="T13" fmla="*/ 132 h 204"/>
                <a:gd name="T14" fmla="*/ 47 w 245"/>
                <a:gd name="T15" fmla="*/ 84 h 204"/>
                <a:gd name="T16" fmla="*/ 89 w 245"/>
                <a:gd name="T17" fmla="*/ 66 h 204"/>
                <a:gd name="T18" fmla="*/ 59 w 245"/>
                <a:gd name="T19" fmla="*/ 36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36 h 204"/>
                <a:gd name="T50" fmla="*/ 233 w 245"/>
                <a:gd name="T51" fmla="*/ 3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u="sng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22550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2551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22552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u="none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22553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u="none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22554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u="none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19ADC4C-7EAA-4200-96D3-C416122158AF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397242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  <p:sldLayoutId id="2147483791" r:id="rId1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4.xml"/><Relationship Id="rId4" Type="http://schemas.openxmlformats.org/officeDocument/2006/relationships/slide" Target="slide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5400" b="1" dirty="0" smtClean="0">
                <a:solidFill>
                  <a:schemeClr val="accent2"/>
                </a:solidFill>
              </a:rPr>
              <a:t>Р</a:t>
            </a:r>
            <a:r>
              <a:rPr lang="ru-RU" b="1" dirty="0" smtClean="0">
                <a:solidFill>
                  <a:schemeClr val="accent2"/>
                </a:solidFill>
              </a:rPr>
              <a:t>ЕЛЬЕФ </a:t>
            </a:r>
            <a:r>
              <a:rPr lang="ru-RU" sz="5400" b="1" dirty="0" smtClean="0">
                <a:solidFill>
                  <a:schemeClr val="accent2"/>
                </a:solidFill>
              </a:rPr>
              <a:t>А</a:t>
            </a:r>
            <a:r>
              <a:rPr lang="ru-RU" b="1" dirty="0" smtClean="0">
                <a:solidFill>
                  <a:schemeClr val="accent2"/>
                </a:solidFill>
              </a:rPr>
              <a:t>ФРИКИ</a:t>
            </a:r>
            <a:endParaRPr lang="ru-RU" b="1" dirty="0">
              <a:solidFill>
                <a:schemeClr val="accent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6 класс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1392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Килиманджаро</a:t>
            </a:r>
            <a:endParaRPr lang="ru-RU" dirty="0"/>
          </a:p>
        </p:txBody>
      </p:sp>
      <p:pic>
        <p:nvPicPr>
          <p:cNvPr id="6146" name="Picture 2" descr="http://ic1.static.km.ru/sites/default/files/imagecache/620/megabook/tourism/pictures/cnt%20(big)/data/pict04/bes/a_5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628800"/>
            <a:ext cx="4896544" cy="49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6345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484313"/>
            <a:ext cx="2625725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Rectangle 6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719137"/>
          </a:xfrm>
        </p:spPr>
        <p:txBody>
          <a:bodyPr/>
          <a:lstStyle/>
          <a:p>
            <a:pPr eaLnBrk="1" hangingPunct="1"/>
            <a:r>
              <a:rPr lang="ru-RU" altLang="ru-RU" sz="2800" b="1" smtClean="0">
                <a:solidFill>
                  <a:srgbClr val="000066"/>
                </a:solidFill>
              </a:rPr>
              <a:t>Схема  Восточно-Африканских  разломов</a:t>
            </a:r>
          </a:p>
        </p:txBody>
      </p:sp>
      <p:sp>
        <p:nvSpPr>
          <p:cNvPr id="16388" name="Rectangle 10"/>
          <p:cNvSpPr>
            <a:spLocks noChangeArrowheads="1"/>
          </p:cNvSpPr>
          <p:nvPr/>
        </p:nvSpPr>
        <p:spPr bwMode="auto">
          <a:xfrm>
            <a:off x="3563938" y="1562100"/>
            <a:ext cx="5151437" cy="335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smtClean="0">
                <a:solidFill>
                  <a:srgbClr val="000000"/>
                </a:solidFill>
              </a:rPr>
              <a:t>     Восточноафриканская     рифтовая  </a:t>
            </a:r>
          </a:p>
          <a:p>
            <a:pPr eaLnBrk="1" fontAlgn="base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smtClean="0">
                <a:solidFill>
                  <a:srgbClr val="000000"/>
                </a:solidFill>
              </a:rPr>
              <a:t>система  –  самый   протяженный    на  </a:t>
            </a:r>
          </a:p>
          <a:p>
            <a:pPr eaLnBrk="1" fontAlgn="base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smtClean="0">
                <a:solidFill>
                  <a:srgbClr val="000000"/>
                </a:solidFill>
              </a:rPr>
              <a:t>суше  пояс разломов, протянувшийся  </a:t>
            </a:r>
          </a:p>
          <a:p>
            <a:pPr eaLnBrk="1" fontAlgn="base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smtClean="0">
                <a:solidFill>
                  <a:srgbClr val="000000"/>
                </a:solidFill>
              </a:rPr>
              <a:t>почти  на  6  тыс. км.  Вдоль  нее  воз-</a:t>
            </a:r>
          </a:p>
          <a:p>
            <a:pPr eaLnBrk="1" fontAlgn="base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smtClean="0">
                <a:solidFill>
                  <a:srgbClr val="000000"/>
                </a:solidFill>
              </a:rPr>
              <a:t>вышаются  вулканы,  узкие  глубочай-</a:t>
            </a:r>
          </a:p>
          <a:p>
            <a:pPr eaLnBrk="1" fontAlgn="base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smtClean="0">
                <a:solidFill>
                  <a:srgbClr val="000000"/>
                </a:solidFill>
              </a:rPr>
              <a:t>шие  впадины.  Эта  система  состоит  </a:t>
            </a:r>
          </a:p>
          <a:p>
            <a:pPr eaLnBrk="1" fontAlgn="base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smtClean="0">
                <a:solidFill>
                  <a:srgbClr val="000000"/>
                </a:solidFill>
              </a:rPr>
              <a:t>из  ряда  горстов  и  грабенов.</a:t>
            </a:r>
            <a:r>
              <a:rPr lang="ru-RU" altLang="ru-RU" smtClean="0">
                <a:solidFill>
                  <a:srgbClr val="000000"/>
                </a:solidFill>
              </a:rPr>
              <a:t> 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6389" name="Rectangle 11"/>
          <p:cNvSpPr>
            <a:spLocks noGrp="1" noChangeArrowheads="1"/>
          </p:cNvSpPr>
          <p:nvPr>
            <p:ph type="body" idx="1"/>
          </p:nvPr>
        </p:nvSpPr>
        <p:spPr>
          <a:xfrm>
            <a:off x="3924300" y="5445125"/>
            <a:ext cx="2160588" cy="43338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1800" smtClean="0"/>
              <a:t>Линия  разломов</a:t>
            </a:r>
          </a:p>
        </p:txBody>
      </p:sp>
      <p:sp>
        <p:nvSpPr>
          <p:cNvPr id="16390" name="Line 12"/>
          <p:cNvSpPr>
            <a:spLocks noChangeShapeType="1"/>
          </p:cNvSpPr>
          <p:nvPr/>
        </p:nvSpPr>
        <p:spPr bwMode="auto">
          <a:xfrm flipH="1">
            <a:off x="2771775" y="5661025"/>
            <a:ext cx="1152525" cy="0"/>
          </a:xfrm>
          <a:prstGeom prst="line">
            <a:avLst/>
          </a:prstGeom>
          <a:noFill/>
          <a:ln w="38100">
            <a:solidFill>
              <a:srgbClr val="DE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963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692696"/>
            <a:ext cx="6552728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/>
              <a:t>                         </a:t>
            </a:r>
            <a:r>
              <a:rPr lang="ru-RU" sz="2800" b="1" dirty="0" smtClean="0"/>
              <a:t>Тест</a:t>
            </a:r>
            <a:endParaRPr lang="ru-RU" sz="2800" b="1" dirty="0"/>
          </a:p>
          <a:p>
            <a:r>
              <a:rPr lang="en-US" sz="3200" dirty="0" smtClean="0"/>
              <a:t>I</a:t>
            </a:r>
            <a:r>
              <a:rPr lang="ru-RU" sz="3200" dirty="0" smtClean="0"/>
              <a:t>.</a:t>
            </a:r>
            <a:r>
              <a:rPr lang="ru-RU" sz="3200" dirty="0"/>
              <a:t>	</a:t>
            </a:r>
            <a:r>
              <a:rPr lang="ru-RU" sz="3200" b="1" dirty="0"/>
              <a:t>Выбери форму рельефа, которая </a:t>
            </a:r>
            <a:r>
              <a:rPr lang="ru-RU" sz="3200" b="1" dirty="0" smtClean="0"/>
              <a:t>сформировалась </a:t>
            </a:r>
            <a:r>
              <a:rPr lang="ru-RU" sz="3200" b="1" dirty="0"/>
              <a:t>на платформе:</a:t>
            </a:r>
          </a:p>
          <a:p>
            <a:r>
              <a:rPr lang="ru-RU" sz="3200" dirty="0"/>
              <a:t>                                                     1. Складчатые горы.</a:t>
            </a:r>
          </a:p>
          <a:p>
            <a:r>
              <a:rPr lang="ru-RU" sz="3200" dirty="0"/>
              <a:t>                                                     2. Старые горы.</a:t>
            </a:r>
          </a:p>
          <a:p>
            <a:r>
              <a:rPr lang="ru-RU" sz="3200" dirty="0"/>
              <a:t>                                                     3. Равнины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62760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1124744"/>
            <a:ext cx="7550291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algn="just">
              <a:spcAft>
                <a:spcPts val="0"/>
              </a:spcAft>
            </a:pPr>
            <a:r>
              <a:rPr lang="en-US" sz="2800" dirty="0" smtClean="0">
                <a:latin typeface="Times New Roman"/>
                <a:ea typeface="Times New Roman"/>
              </a:rPr>
              <a:t>II</a:t>
            </a:r>
            <a:r>
              <a:rPr lang="ru-RU" sz="2800" b="1" dirty="0" smtClean="0">
                <a:latin typeface="Times New Roman"/>
                <a:ea typeface="Times New Roman"/>
              </a:rPr>
              <a:t>.Выдели </a:t>
            </a:r>
            <a:r>
              <a:rPr lang="ru-RU" sz="2800" b="1" dirty="0">
                <a:latin typeface="Times New Roman"/>
                <a:ea typeface="Times New Roman"/>
              </a:rPr>
              <a:t>главную причину частых землетрясений в Восточной Африке</a:t>
            </a:r>
            <a:r>
              <a:rPr lang="ru-RU" sz="2800" dirty="0">
                <a:latin typeface="Times New Roman"/>
                <a:ea typeface="Times New Roman"/>
              </a:rPr>
              <a:t>:</a:t>
            </a:r>
          </a:p>
          <a:p>
            <a:pPr marL="228600" algn="just">
              <a:spcAft>
                <a:spcPts val="0"/>
              </a:spcAft>
            </a:pPr>
            <a:r>
              <a:rPr lang="ru-RU" sz="2400" dirty="0">
                <a:latin typeface="Times New Roman"/>
                <a:ea typeface="Times New Roman"/>
              </a:rPr>
              <a:t>  </a:t>
            </a:r>
            <a:r>
              <a:rPr lang="ru-RU" sz="2400" dirty="0" smtClean="0">
                <a:latin typeface="Times New Roman"/>
                <a:ea typeface="Times New Roman"/>
              </a:rPr>
              <a:t> </a:t>
            </a:r>
            <a:r>
              <a:rPr lang="ru-RU" sz="3200" dirty="0">
                <a:latin typeface="Times New Roman"/>
                <a:ea typeface="Times New Roman"/>
              </a:rPr>
              <a:t>1. Здесь в основании лежит платформа.</a:t>
            </a:r>
          </a:p>
          <a:p>
            <a:pPr marL="228600" algn="just">
              <a:spcAft>
                <a:spcPts val="0"/>
              </a:spcAft>
            </a:pPr>
            <a:r>
              <a:rPr lang="ru-RU" sz="3200" dirty="0">
                <a:latin typeface="Times New Roman"/>
                <a:ea typeface="Times New Roman"/>
              </a:rPr>
              <a:t>  </a:t>
            </a:r>
            <a:r>
              <a:rPr lang="ru-RU" sz="3200" dirty="0" smtClean="0">
                <a:latin typeface="Times New Roman"/>
                <a:ea typeface="Times New Roman"/>
              </a:rPr>
              <a:t> </a:t>
            </a:r>
            <a:r>
              <a:rPr lang="ru-RU" sz="3200" dirty="0">
                <a:latin typeface="Times New Roman"/>
                <a:ea typeface="Times New Roman"/>
              </a:rPr>
              <a:t>2. Здесь преобладают горные формы рельефа.</a:t>
            </a:r>
          </a:p>
          <a:p>
            <a:pPr marL="228600" algn="just">
              <a:spcAft>
                <a:spcPts val="0"/>
              </a:spcAft>
            </a:pPr>
            <a:r>
              <a:rPr lang="ru-RU" sz="3200" dirty="0">
                <a:latin typeface="Times New Roman"/>
                <a:ea typeface="Times New Roman"/>
              </a:rPr>
              <a:t> </a:t>
            </a:r>
            <a:r>
              <a:rPr lang="ru-RU" sz="3200" dirty="0" smtClean="0">
                <a:latin typeface="Times New Roman"/>
                <a:ea typeface="Times New Roman"/>
              </a:rPr>
              <a:t>  </a:t>
            </a:r>
            <a:r>
              <a:rPr lang="ru-RU" sz="3200" dirty="0">
                <a:latin typeface="Times New Roman"/>
                <a:ea typeface="Times New Roman"/>
              </a:rPr>
              <a:t>3. Здесь много магматических горных пород.</a:t>
            </a:r>
          </a:p>
          <a:p>
            <a:r>
              <a:rPr lang="ru-RU" sz="3200" dirty="0">
                <a:latin typeface="Times New Roman"/>
                <a:ea typeface="Times New Roman"/>
              </a:rPr>
              <a:t>    </a:t>
            </a:r>
            <a:r>
              <a:rPr lang="ru-RU" sz="3200" dirty="0" smtClean="0">
                <a:latin typeface="Times New Roman"/>
                <a:ea typeface="Times New Roman"/>
              </a:rPr>
              <a:t>  </a:t>
            </a:r>
            <a:r>
              <a:rPr lang="ru-RU" sz="3200" dirty="0">
                <a:latin typeface="Times New Roman"/>
                <a:ea typeface="Times New Roman"/>
              </a:rPr>
              <a:t>4. Здесь проходит крупный разлом в земной коре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640411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908720"/>
            <a:ext cx="7920880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algn="just">
              <a:spcAft>
                <a:spcPts val="0"/>
              </a:spcAft>
            </a:pPr>
            <a:r>
              <a:rPr lang="en-US" sz="3200" dirty="0" smtClean="0">
                <a:latin typeface="Times New Roman"/>
                <a:ea typeface="Times New Roman"/>
              </a:rPr>
              <a:t>III</a:t>
            </a:r>
            <a:r>
              <a:rPr lang="ru-RU" sz="3200" dirty="0" smtClean="0">
                <a:latin typeface="Times New Roman"/>
                <a:ea typeface="Times New Roman"/>
              </a:rPr>
              <a:t>. </a:t>
            </a:r>
            <a:r>
              <a:rPr lang="ru-RU" sz="2800" b="1" dirty="0">
                <a:latin typeface="Times New Roman"/>
                <a:ea typeface="Times New Roman"/>
              </a:rPr>
              <a:t>В Африке находится сильно приподнятый и раздробленный сдвигами земной коры участок, здесь находятся самые высокие вершины материка, потухшие и действующие вулканы</a:t>
            </a:r>
            <a:r>
              <a:rPr lang="ru-RU" sz="2800" b="1" dirty="0" smtClean="0">
                <a:latin typeface="Times New Roman"/>
                <a:ea typeface="Times New Roman"/>
              </a:rPr>
              <a:t>:</a:t>
            </a:r>
            <a:endParaRPr lang="en-US" sz="2800" b="1" dirty="0" smtClean="0">
              <a:latin typeface="Times New Roman"/>
              <a:ea typeface="Times New Roman"/>
            </a:endParaRPr>
          </a:p>
          <a:p>
            <a:pPr marL="228600" algn="just">
              <a:spcAft>
                <a:spcPts val="0"/>
              </a:spcAft>
            </a:pPr>
            <a:endParaRPr lang="en-US" sz="2800" dirty="0">
              <a:latin typeface="Times New Roman"/>
              <a:ea typeface="Times New Roman"/>
            </a:endParaRPr>
          </a:p>
          <a:p>
            <a:pPr marL="228600" algn="just">
              <a:spcAft>
                <a:spcPts val="0"/>
              </a:spcAft>
            </a:pPr>
            <a:r>
              <a:rPr lang="ru-RU" sz="2800" dirty="0" smtClean="0">
                <a:latin typeface="Times New Roman"/>
                <a:ea typeface="Times New Roman"/>
              </a:rPr>
              <a:t>           1.Эфиопское нагорье</a:t>
            </a:r>
          </a:p>
          <a:p>
            <a:pPr marL="228600" algn="just">
              <a:spcAft>
                <a:spcPts val="0"/>
              </a:spcAft>
            </a:pPr>
            <a:endParaRPr lang="ru-RU" sz="2800" dirty="0">
              <a:latin typeface="Times New Roman"/>
              <a:ea typeface="Times New Roman"/>
            </a:endParaRPr>
          </a:p>
          <a:p>
            <a:pPr marL="228600" algn="just">
              <a:spcAft>
                <a:spcPts val="0"/>
              </a:spcAft>
            </a:pPr>
            <a:r>
              <a:rPr lang="ru-RU" sz="2800" dirty="0" smtClean="0">
                <a:latin typeface="Times New Roman"/>
                <a:ea typeface="Times New Roman"/>
              </a:rPr>
              <a:t>           2.Восточно-Африканское плоскогорье.</a:t>
            </a:r>
          </a:p>
          <a:p>
            <a:pPr marL="228600" algn="just">
              <a:spcAft>
                <a:spcPts val="0"/>
              </a:spcAft>
            </a:pPr>
            <a:endParaRPr lang="ru-RU" sz="2800" dirty="0">
              <a:latin typeface="Times New Roman"/>
              <a:ea typeface="Times New Roman"/>
            </a:endParaRPr>
          </a:p>
          <a:p>
            <a:pPr marL="228600" algn="just">
              <a:spcAft>
                <a:spcPts val="0"/>
              </a:spcAft>
            </a:pPr>
            <a:r>
              <a:rPr lang="ru-RU" sz="2800" dirty="0" smtClean="0">
                <a:latin typeface="Times New Roman"/>
                <a:ea typeface="Times New Roman"/>
              </a:rPr>
              <a:t>           3.Капские горы.</a:t>
            </a:r>
          </a:p>
          <a:p>
            <a:pPr marL="228600" algn="just">
              <a:spcAft>
                <a:spcPts val="0"/>
              </a:spcAft>
            </a:pPr>
            <a:endParaRPr lang="ru-RU" sz="2800" dirty="0">
              <a:latin typeface="Times New Roman"/>
              <a:ea typeface="Times New Roman"/>
            </a:endParaRPr>
          </a:p>
          <a:p>
            <a:pPr marL="228600" algn="just">
              <a:spcAft>
                <a:spcPts val="0"/>
              </a:spcAft>
            </a:pPr>
            <a:r>
              <a:rPr lang="ru-RU" sz="2800" dirty="0" smtClean="0">
                <a:latin typeface="Times New Roman"/>
                <a:ea typeface="Times New Roman"/>
              </a:rPr>
              <a:t>           4.Мадагаскар</a:t>
            </a:r>
          </a:p>
          <a:p>
            <a:pPr marL="228600" algn="just">
              <a:spcAft>
                <a:spcPts val="0"/>
              </a:spcAft>
            </a:pPr>
            <a:endParaRPr lang="ru-RU" sz="2000" dirty="0" smtClean="0"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696803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980728"/>
            <a:ext cx="495029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algn="just">
              <a:spcAft>
                <a:spcPts val="0"/>
              </a:spcAft>
            </a:pPr>
            <a:r>
              <a:rPr lang="ru-RU" sz="2400" dirty="0" smtClean="0">
                <a:latin typeface="Times New Roman"/>
                <a:ea typeface="Times New Roman"/>
              </a:rPr>
              <a:t> </a:t>
            </a:r>
            <a:r>
              <a:rPr lang="ru-RU" sz="3200" b="1" dirty="0">
                <a:latin typeface="Times New Roman"/>
                <a:ea typeface="Times New Roman"/>
              </a:rPr>
              <a:t>По рельефу Африка является:</a:t>
            </a:r>
          </a:p>
          <a:p>
            <a:pPr marL="228600" algn="just">
              <a:spcAft>
                <a:spcPts val="0"/>
              </a:spcAft>
            </a:pPr>
            <a:r>
              <a:rPr lang="ru-RU" sz="3200" dirty="0">
                <a:latin typeface="Times New Roman"/>
                <a:ea typeface="Times New Roman"/>
              </a:rPr>
              <a:t>    </a:t>
            </a:r>
            <a:r>
              <a:rPr lang="ru-RU" sz="3200" dirty="0" smtClean="0">
                <a:latin typeface="Times New Roman"/>
                <a:ea typeface="Times New Roman"/>
              </a:rPr>
              <a:t> 1Самым </a:t>
            </a:r>
            <a:r>
              <a:rPr lang="ru-RU" sz="3200" dirty="0">
                <a:latin typeface="Times New Roman"/>
                <a:ea typeface="Times New Roman"/>
              </a:rPr>
              <a:t>высоким материком Земли.</a:t>
            </a:r>
          </a:p>
          <a:p>
            <a:pPr marL="228600" algn="just">
              <a:spcAft>
                <a:spcPts val="0"/>
              </a:spcAft>
            </a:pPr>
            <a:r>
              <a:rPr lang="ru-RU" sz="3200" dirty="0">
                <a:latin typeface="Times New Roman"/>
                <a:ea typeface="Times New Roman"/>
              </a:rPr>
              <a:t>     </a:t>
            </a:r>
            <a:r>
              <a:rPr lang="ru-RU" sz="3200" dirty="0" smtClean="0">
                <a:latin typeface="Times New Roman"/>
                <a:ea typeface="Times New Roman"/>
              </a:rPr>
              <a:t>2.Здесьпреобладают </a:t>
            </a:r>
            <a:r>
              <a:rPr lang="ru-RU" sz="3200" dirty="0">
                <a:latin typeface="Times New Roman"/>
                <a:ea typeface="Times New Roman"/>
              </a:rPr>
              <a:t>равнины высотой от 200 до 1000 метров. </a:t>
            </a:r>
          </a:p>
          <a:p>
            <a:pPr marL="228600" algn="just">
              <a:spcAft>
                <a:spcPts val="0"/>
              </a:spcAft>
            </a:pPr>
            <a:r>
              <a:rPr lang="ru-RU" sz="3200" dirty="0" smtClean="0">
                <a:latin typeface="Times New Roman"/>
                <a:ea typeface="Times New Roman"/>
              </a:rPr>
              <a:t>   </a:t>
            </a:r>
            <a:r>
              <a:rPr lang="ru-RU" sz="3200" dirty="0">
                <a:latin typeface="Times New Roman"/>
                <a:ea typeface="Times New Roman"/>
              </a:rPr>
              <a:t>3.  Здесь находятся обширные низменности.</a:t>
            </a:r>
          </a:p>
          <a:p>
            <a:pPr marL="228600" algn="just">
              <a:spcAft>
                <a:spcPts val="0"/>
              </a:spcAft>
            </a:pPr>
            <a:r>
              <a:rPr lang="ru-RU" sz="3200" dirty="0">
                <a:latin typeface="Times New Roman"/>
                <a:ea typeface="Times New Roman"/>
              </a:rPr>
              <a:t> </a:t>
            </a:r>
            <a:r>
              <a:rPr lang="ru-RU" sz="3200" dirty="0" smtClean="0">
                <a:latin typeface="Times New Roman"/>
                <a:ea typeface="Times New Roman"/>
              </a:rPr>
              <a:t>  </a:t>
            </a:r>
            <a:r>
              <a:rPr lang="ru-RU" sz="3200" dirty="0">
                <a:latin typeface="Times New Roman"/>
                <a:ea typeface="Times New Roman"/>
              </a:rPr>
              <a:t>4. Здесь совсем нет гор.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048928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1052736"/>
            <a:ext cx="495029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algn="just">
              <a:spcAft>
                <a:spcPts val="0"/>
              </a:spcAft>
            </a:pPr>
            <a:r>
              <a:rPr lang="ro-RO" sz="3200" dirty="0" smtClean="0">
                <a:latin typeface="Times New Roman"/>
                <a:ea typeface="Times New Roman"/>
              </a:rPr>
              <a:t>V</a:t>
            </a:r>
            <a:r>
              <a:rPr lang="ru-RU" sz="3200" dirty="0" smtClean="0">
                <a:latin typeface="Times New Roman"/>
                <a:ea typeface="Times New Roman"/>
              </a:rPr>
              <a:t>. </a:t>
            </a:r>
            <a:r>
              <a:rPr lang="ru-RU" sz="3200" b="1" dirty="0">
                <a:latin typeface="Times New Roman"/>
                <a:ea typeface="Times New Roman"/>
              </a:rPr>
              <a:t>Эти горы образовались на стыке  литосферных  плит:</a:t>
            </a:r>
          </a:p>
          <a:p>
            <a:pPr marL="228600" algn="just">
              <a:spcAft>
                <a:spcPts val="0"/>
              </a:spcAft>
            </a:pPr>
            <a:r>
              <a:rPr lang="ru-RU" sz="3200" dirty="0">
                <a:latin typeface="Times New Roman"/>
                <a:ea typeface="Times New Roman"/>
              </a:rPr>
              <a:t>  </a:t>
            </a:r>
            <a:r>
              <a:rPr lang="ru-RU" sz="3200" dirty="0" smtClean="0">
                <a:latin typeface="Times New Roman"/>
                <a:ea typeface="Times New Roman"/>
              </a:rPr>
              <a:t> 1.Капские </a:t>
            </a:r>
            <a:r>
              <a:rPr lang="ru-RU" sz="3200" dirty="0">
                <a:latin typeface="Times New Roman"/>
                <a:ea typeface="Times New Roman"/>
              </a:rPr>
              <a:t>горы</a:t>
            </a:r>
            <a:r>
              <a:rPr lang="ru-RU" sz="3200" dirty="0" smtClean="0">
                <a:latin typeface="Times New Roman"/>
                <a:ea typeface="Times New Roman"/>
              </a:rPr>
              <a:t>.</a:t>
            </a:r>
            <a:endParaRPr lang="ro-RO" sz="3200" dirty="0" smtClean="0">
              <a:latin typeface="Times New Roman"/>
              <a:ea typeface="Times New Roman"/>
            </a:endParaRPr>
          </a:p>
          <a:p>
            <a:pPr marL="228600" algn="just">
              <a:spcAft>
                <a:spcPts val="0"/>
              </a:spcAft>
            </a:pPr>
            <a:r>
              <a:rPr lang="ru-RU" sz="3200" dirty="0" smtClean="0">
                <a:latin typeface="Times New Roman"/>
                <a:ea typeface="Times New Roman"/>
              </a:rPr>
              <a:t>                              </a:t>
            </a:r>
            <a:r>
              <a:rPr lang="ro-RO" sz="3200" dirty="0" smtClean="0">
                <a:latin typeface="Times New Roman"/>
                <a:ea typeface="Times New Roman"/>
              </a:rPr>
              <a:t>3</a:t>
            </a:r>
            <a:r>
              <a:rPr lang="ru-RU" sz="3200" dirty="0" smtClean="0">
                <a:latin typeface="Times New Roman"/>
                <a:ea typeface="Times New Roman"/>
              </a:rPr>
              <a:t>.Драконовы </a:t>
            </a:r>
            <a:r>
              <a:rPr lang="ru-RU" sz="3200" dirty="0">
                <a:latin typeface="Times New Roman"/>
                <a:ea typeface="Times New Roman"/>
              </a:rPr>
              <a:t>горы</a:t>
            </a:r>
            <a:r>
              <a:rPr lang="ru-RU" sz="3200" dirty="0" smtClean="0">
                <a:latin typeface="Times New Roman"/>
                <a:ea typeface="Times New Roman"/>
              </a:rPr>
              <a:t>.</a:t>
            </a:r>
            <a:endParaRPr lang="ro-RO" sz="3200" dirty="0" smtClean="0">
              <a:latin typeface="Times New Roman"/>
              <a:ea typeface="Times New Roman"/>
            </a:endParaRPr>
          </a:p>
          <a:p>
            <a:pPr marL="228600" algn="just">
              <a:spcAft>
                <a:spcPts val="0"/>
              </a:spcAft>
            </a:pPr>
            <a:endParaRPr lang="ru-RU" sz="3200" dirty="0">
              <a:latin typeface="Times New Roman"/>
              <a:ea typeface="Times New Roman"/>
            </a:endParaRPr>
          </a:p>
          <a:p>
            <a:pPr marL="228600" algn="just">
              <a:spcAft>
                <a:spcPts val="0"/>
              </a:spcAft>
            </a:pPr>
            <a:r>
              <a:rPr lang="ru-RU" sz="3200" dirty="0" smtClean="0">
                <a:latin typeface="Times New Roman"/>
                <a:ea typeface="Times New Roman"/>
              </a:rPr>
              <a:t> 2.Атлас.</a:t>
            </a:r>
            <a:endParaRPr lang="ro-RO" sz="3200" dirty="0" smtClean="0">
              <a:latin typeface="Times New Roman"/>
              <a:ea typeface="Times New Roman"/>
            </a:endParaRPr>
          </a:p>
          <a:p>
            <a:pPr marL="228600" algn="just">
              <a:spcAft>
                <a:spcPts val="0"/>
              </a:spcAft>
            </a:pPr>
            <a:r>
              <a:rPr lang="ru-RU" sz="3200" dirty="0" smtClean="0">
                <a:latin typeface="Times New Roman"/>
                <a:ea typeface="Times New Roman"/>
              </a:rPr>
              <a:t>                                      4</a:t>
            </a:r>
            <a:r>
              <a:rPr lang="ru-RU" sz="3200" dirty="0">
                <a:latin typeface="Times New Roman"/>
                <a:ea typeface="Times New Roman"/>
              </a:rPr>
              <a:t>.</a:t>
            </a:r>
            <a:r>
              <a:rPr lang="ru-RU" sz="3200" dirty="0" smtClean="0">
                <a:latin typeface="Times New Roman"/>
                <a:ea typeface="Times New Roman"/>
              </a:rPr>
              <a:t>Эфиопское </a:t>
            </a:r>
            <a:r>
              <a:rPr lang="ru-RU" sz="3200" dirty="0">
                <a:latin typeface="Times New Roman"/>
                <a:ea typeface="Times New Roman"/>
              </a:rPr>
              <a:t>нагорье.</a:t>
            </a:r>
            <a:endParaRPr lang="ru-RU" sz="32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472969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817" name="Group 97"/>
          <p:cNvGraphicFramePr>
            <a:graphicFrameLocks noGrp="1"/>
          </p:cNvGraphicFramePr>
          <p:nvPr>
            <p:ph/>
          </p:nvPr>
        </p:nvGraphicFramePr>
        <p:xfrm>
          <a:off x="468313" y="981075"/>
          <a:ext cx="8229600" cy="5667426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39623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Основные  формы  рельефа</a:t>
                      </a:r>
                    </a:p>
                  </a:txBody>
                  <a:tcPr marT="45719" marB="4571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45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Строение  земной  коры</a:t>
                      </a:r>
                    </a:p>
                  </a:txBody>
                  <a:tcPr marT="45719" marB="4571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45A"/>
                    </a:solidFill>
                  </a:tcPr>
                </a:tc>
              </a:tr>
              <a:tr h="5175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Атлас</a:t>
                      </a:r>
                    </a:p>
                  </a:txBody>
                  <a:tcPr marT="45719" marB="4571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BC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Область  новой  складчатости</a:t>
                      </a:r>
                    </a:p>
                  </a:txBody>
                  <a:tcPr marL="90000" marR="90000" marT="46799" marB="46799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BC1"/>
                    </a:solidFill>
                  </a:tcPr>
                </a:tc>
              </a:tr>
              <a:tr h="5175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Пустыня  Сахара</a:t>
                      </a:r>
                    </a:p>
                  </a:txBody>
                  <a:tcPr marT="45719" marB="4571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BC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Древняя  платформа</a:t>
                      </a:r>
                    </a:p>
                  </a:txBody>
                  <a:tcPr marL="90000" marR="90000" marT="46799" marB="46799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BC1"/>
                    </a:solidFill>
                  </a:tcPr>
                </a:tc>
              </a:tr>
              <a:tr h="642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Эфиопское нагорье</a:t>
                      </a:r>
                    </a:p>
                  </a:txBody>
                  <a:tcPr marT="45719" marB="4571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BC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Древняя  платформа, зона  разломов  материка</a:t>
                      </a:r>
                    </a:p>
                  </a:txBody>
                  <a:tcPr marL="90000" marR="90000" marT="46799" marB="46799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BC1"/>
                    </a:solidFill>
                  </a:tcPr>
                </a:tc>
              </a:tr>
              <a:tr h="5175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Нагорье  Аххагар</a:t>
                      </a:r>
                    </a:p>
                  </a:txBody>
                  <a:tcPr marT="45719" marB="4571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BC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Древняя  платформа</a:t>
                      </a:r>
                    </a:p>
                  </a:txBody>
                  <a:tcPr marL="90000" marR="90000" marT="46799" marB="46799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BC1"/>
                    </a:solidFill>
                  </a:tcPr>
                </a:tc>
              </a:tr>
              <a:tr h="5175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Нагорье  Тибести</a:t>
                      </a:r>
                    </a:p>
                  </a:txBody>
                  <a:tcPr marT="45719" marB="4571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BC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Древняя  платформа</a:t>
                      </a:r>
                    </a:p>
                  </a:txBody>
                  <a:tcPr marL="90000" marR="90000" marT="46799" marB="46799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BC1"/>
                    </a:solidFill>
                  </a:tcPr>
                </a:tc>
              </a:tr>
              <a:tr h="91653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Восточно-Африканское плоскогорье</a:t>
                      </a:r>
                    </a:p>
                  </a:txBody>
                  <a:tcPr marT="45719" marB="4571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BC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Древняя  платформа,  область  древнейшей  складчатости,  зона  разломов  материка</a:t>
                      </a:r>
                    </a:p>
                  </a:txBody>
                  <a:tcPr marL="90000" marR="90000" marT="46799" marB="46799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BC1"/>
                    </a:solidFill>
                  </a:tcPr>
                </a:tc>
              </a:tr>
              <a:tr h="50005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Драконовы  горы</a:t>
                      </a:r>
                    </a:p>
                  </a:txBody>
                  <a:tcPr marT="45719" marB="4571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BC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Древняя  платформа</a:t>
                      </a:r>
                    </a:p>
                  </a:txBody>
                  <a:tcPr marL="90000" marR="90000" marT="46799" marB="46799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BC1"/>
                    </a:solidFill>
                  </a:tcPr>
                </a:tc>
              </a:tr>
              <a:tr h="642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Капские  горы</a:t>
                      </a:r>
                    </a:p>
                  </a:txBody>
                  <a:tcPr marT="45719" marB="4571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BC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Область  древнейшей  складчатости</a:t>
                      </a:r>
                    </a:p>
                  </a:txBody>
                  <a:tcPr marL="90000" marR="90000" marT="46799" marB="46799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BC1"/>
                    </a:solidFill>
                  </a:tcPr>
                </a:tc>
              </a:tr>
              <a:tr h="50005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Пустыня  Калахари</a:t>
                      </a:r>
                    </a:p>
                  </a:txBody>
                  <a:tcPr marT="45719" marB="4571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BC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Древняя  платформа</a:t>
                      </a:r>
                    </a:p>
                  </a:txBody>
                  <a:tcPr marL="90000" marR="90000" marT="46799" marB="46799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BC1"/>
                    </a:solidFill>
                  </a:tcPr>
                </a:tc>
              </a:tr>
            </a:tbl>
          </a:graphicData>
        </a:graphic>
      </p:graphicFrame>
      <p:sp>
        <p:nvSpPr>
          <p:cNvPr id="13349" name="Rectangle 98"/>
          <p:cNvSpPr>
            <a:spLocks noChangeArrowheads="1"/>
          </p:cNvSpPr>
          <p:nvPr/>
        </p:nvSpPr>
        <p:spPr bwMode="auto">
          <a:xfrm>
            <a:off x="1042988" y="188913"/>
            <a:ext cx="7138987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smtClean="0">
                <a:solidFill>
                  <a:srgbClr val="000066"/>
                </a:solidFill>
              </a:rPr>
              <a:t>Связь  между  основными  формами  рельефа  и  строением  земной  коры   </a:t>
            </a:r>
          </a:p>
        </p:txBody>
      </p:sp>
      <p:sp>
        <p:nvSpPr>
          <p:cNvPr id="13350" name="AutoShape 9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04250" y="188913"/>
            <a:ext cx="360363" cy="287337"/>
          </a:xfrm>
          <a:prstGeom prst="actionButtonBackPrevious">
            <a:avLst/>
          </a:prstGeom>
          <a:solidFill>
            <a:srgbClr val="D175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773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2411413" y="404813"/>
            <a:ext cx="4464050" cy="720725"/>
          </a:xfrm>
        </p:spPr>
        <p:txBody>
          <a:bodyPr/>
          <a:lstStyle/>
          <a:p>
            <a:pPr eaLnBrk="1" hangingPunct="1"/>
            <a:r>
              <a:rPr lang="ru-RU" altLang="ru-RU" sz="2800" b="1" smtClean="0">
                <a:solidFill>
                  <a:srgbClr val="000066"/>
                </a:solidFill>
              </a:rPr>
              <a:t>Рефлексия</a:t>
            </a:r>
          </a:p>
        </p:txBody>
      </p:sp>
      <p:sp>
        <p:nvSpPr>
          <p:cNvPr id="23555" name="AutoShape 4"/>
          <p:cNvSpPr>
            <a:spLocks noChangeArrowheads="1"/>
          </p:cNvSpPr>
          <p:nvPr/>
        </p:nvSpPr>
        <p:spPr bwMode="auto">
          <a:xfrm>
            <a:off x="611188" y="1196975"/>
            <a:ext cx="1258887" cy="1258888"/>
          </a:xfrm>
          <a:prstGeom prst="smileyFace">
            <a:avLst>
              <a:gd name="adj" fmla="val 4653"/>
            </a:avLst>
          </a:prstGeom>
          <a:solidFill>
            <a:srgbClr val="F0F45A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23556" name="AutoShape 5"/>
          <p:cNvSpPr>
            <a:spLocks noChangeArrowheads="1"/>
          </p:cNvSpPr>
          <p:nvPr/>
        </p:nvSpPr>
        <p:spPr bwMode="auto">
          <a:xfrm>
            <a:off x="611188" y="3068638"/>
            <a:ext cx="1258887" cy="1258887"/>
          </a:xfrm>
          <a:prstGeom prst="smileyFace">
            <a:avLst>
              <a:gd name="adj" fmla="val 51"/>
            </a:avLst>
          </a:prstGeom>
          <a:solidFill>
            <a:srgbClr val="F0F45A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23557" name="AutoShape 6"/>
          <p:cNvSpPr>
            <a:spLocks noChangeArrowheads="1"/>
          </p:cNvSpPr>
          <p:nvPr/>
        </p:nvSpPr>
        <p:spPr bwMode="auto">
          <a:xfrm>
            <a:off x="611188" y="4941888"/>
            <a:ext cx="1258887" cy="1258887"/>
          </a:xfrm>
          <a:prstGeom prst="smileyFace">
            <a:avLst>
              <a:gd name="adj" fmla="val -4653"/>
            </a:avLst>
          </a:prstGeom>
          <a:solidFill>
            <a:srgbClr val="F0F45A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23558" name="AutoShape 7"/>
          <p:cNvSpPr>
            <a:spLocks noChangeArrowheads="1"/>
          </p:cNvSpPr>
          <p:nvPr/>
        </p:nvSpPr>
        <p:spPr bwMode="auto">
          <a:xfrm>
            <a:off x="2268538" y="1773238"/>
            <a:ext cx="1657350" cy="144462"/>
          </a:xfrm>
          <a:prstGeom prst="rightArrow">
            <a:avLst>
              <a:gd name="adj1" fmla="val 50000"/>
              <a:gd name="adj2" fmla="val 286814"/>
            </a:avLst>
          </a:prstGeom>
          <a:solidFill>
            <a:srgbClr val="D175B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23559" name="Rectangle 8"/>
          <p:cNvSpPr>
            <a:spLocks noChangeArrowheads="1"/>
          </p:cNvSpPr>
          <p:nvPr/>
        </p:nvSpPr>
        <p:spPr bwMode="auto">
          <a:xfrm>
            <a:off x="4211638" y="1496821"/>
            <a:ext cx="4752975" cy="775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srgbClr val="000000"/>
                </a:solidFill>
              </a:rPr>
              <a:t> Я  хорошо  понял(а)  тему и могу объяснить одноклассникам.</a:t>
            </a:r>
          </a:p>
        </p:txBody>
      </p:sp>
      <p:sp>
        <p:nvSpPr>
          <p:cNvPr id="23560" name="AutoShape 9"/>
          <p:cNvSpPr>
            <a:spLocks noChangeArrowheads="1"/>
          </p:cNvSpPr>
          <p:nvPr/>
        </p:nvSpPr>
        <p:spPr bwMode="auto">
          <a:xfrm>
            <a:off x="2268538" y="3644900"/>
            <a:ext cx="1657350" cy="144463"/>
          </a:xfrm>
          <a:prstGeom prst="rightArrow">
            <a:avLst>
              <a:gd name="adj1" fmla="val 50000"/>
              <a:gd name="adj2" fmla="val 286812"/>
            </a:avLst>
          </a:prstGeom>
          <a:solidFill>
            <a:srgbClr val="D175B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23561" name="Rectangle 10"/>
          <p:cNvSpPr>
            <a:spLocks noChangeArrowheads="1"/>
          </p:cNvSpPr>
          <p:nvPr/>
        </p:nvSpPr>
        <p:spPr bwMode="auto">
          <a:xfrm>
            <a:off x="4356100" y="3262914"/>
            <a:ext cx="4464050" cy="775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srgbClr val="000000"/>
                </a:solidFill>
              </a:rPr>
              <a:t>Я   понял(ла) тему, но могу объяснить с помощью учителя.  </a:t>
            </a:r>
          </a:p>
        </p:txBody>
      </p:sp>
      <p:sp>
        <p:nvSpPr>
          <p:cNvPr id="23562" name="AutoShape 11"/>
          <p:cNvSpPr>
            <a:spLocks noChangeArrowheads="1"/>
          </p:cNvSpPr>
          <p:nvPr/>
        </p:nvSpPr>
        <p:spPr bwMode="auto">
          <a:xfrm>
            <a:off x="2195513" y="5589588"/>
            <a:ext cx="1657350" cy="144462"/>
          </a:xfrm>
          <a:prstGeom prst="rightArrow">
            <a:avLst>
              <a:gd name="adj1" fmla="val 50000"/>
              <a:gd name="adj2" fmla="val 286814"/>
            </a:avLst>
          </a:prstGeom>
          <a:solidFill>
            <a:srgbClr val="D175B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23563" name="Rectangle 12"/>
          <p:cNvSpPr>
            <a:spLocks noChangeArrowheads="1"/>
          </p:cNvSpPr>
          <p:nvPr/>
        </p:nvSpPr>
        <p:spPr bwMode="auto">
          <a:xfrm>
            <a:off x="4391025" y="5351271"/>
            <a:ext cx="4752975" cy="775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srgbClr val="000000"/>
                </a:solidFill>
              </a:rPr>
              <a:t>Я   </a:t>
            </a:r>
            <a:r>
              <a:rPr lang="ru-RU" altLang="ru-RU" b="1" smtClean="0">
                <a:solidFill>
                  <a:srgbClr val="000000"/>
                </a:solidFill>
              </a:rPr>
              <a:t>плохо понял(ла) </a:t>
            </a:r>
            <a:r>
              <a:rPr lang="ru-RU" altLang="ru-RU" b="1" dirty="0" smtClean="0">
                <a:solidFill>
                  <a:srgbClr val="000000"/>
                </a:solidFill>
              </a:rPr>
              <a:t>тему и нуждаюсь в помощи.</a:t>
            </a:r>
          </a:p>
        </p:txBody>
      </p:sp>
      <p:sp>
        <p:nvSpPr>
          <p:cNvPr id="23564" name="AutoShape 1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524625"/>
            <a:ext cx="288925" cy="217488"/>
          </a:xfrm>
          <a:prstGeom prst="actionButtonBackPrevious">
            <a:avLst/>
          </a:prstGeom>
          <a:solidFill>
            <a:srgbClr val="D175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7040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51050" y="1844675"/>
            <a:ext cx="6121400" cy="3311525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 sz="4800" b="1" i="1"/>
              <a:t>    Вы молодцы!</a:t>
            </a:r>
          </a:p>
          <a:p>
            <a:pPr>
              <a:buFontTx/>
              <a:buNone/>
            </a:pPr>
            <a:r>
              <a:rPr lang="ru-RU" altLang="ru-RU" sz="4800" b="1" i="1"/>
              <a:t>Спасибо за урок!</a:t>
            </a:r>
          </a:p>
        </p:txBody>
      </p:sp>
    </p:spTree>
    <p:extLst>
      <p:ext uri="{BB962C8B-B14F-4D97-AF65-F5344CB8AC3E}">
        <p14:creationId xmlns:p14="http://schemas.microsoft.com/office/powerpoint/2010/main" val="38335262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813" y="214313"/>
            <a:ext cx="7138987" cy="1285875"/>
          </a:xfr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Рельеф – совокупность неровностей земной поверхности, различающиеся по размерам, происхождению и возрасту</a:t>
            </a:r>
            <a:endParaRPr lang="ru-RU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  <a:ln>
            <a:solidFill>
              <a:srgbClr val="008080"/>
            </a:solidFill>
            <a:miter lim="800000"/>
            <a:headEnd/>
            <a:tailEnd/>
          </a:ln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altLang="ru-RU" smtClean="0"/>
              <a:t>   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143250" y="1785938"/>
            <a:ext cx="1714500" cy="42862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prstClr val="black"/>
                </a:solidFill>
              </a:rPr>
              <a:t>Рельеф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57250" y="2286000"/>
            <a:ext cx="2214563" cy="42862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prstClr val="black"/>
                </a:solidFill>
              </a:rPr>
              <a:t>равнины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00625" y="2357438"/>
            <a:ext cx="2214563" cy="4286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prstClr val="black"/>
                </a:solidFill>
              </a:rPr>
              <a:t>горы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85786" y="2857496"/>
            <a:ext cx="571504" cy="1857388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dirty="0">
                <a:solidFill>
                  <a:prstClr val="black"/>
                </a:solidFill>
              </a:rPr>
              <a:t>низменности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643042" y="2857496"/>
            <a:ext cx="571504" cy="1928826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dirty="0">
                <a:solidFill>
                  <a:prstClr val="black"/>
                </a:solidFill>
              </a:rPr>
              <a:t>возвышенности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500298" y="2857496"/>
            <a:ext cx="571504" cy="1857388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dirty="0">
                <a:solidFill>
                  <a:prstClr val="black"/>
                </a:solidFill>
              </a:rPr>
              <a:t>плоскогорья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714876" y="2857496"/>
            <a:ext cx="571504" cy="17145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dirty="0">
                <a:solidFill>
                  <a:prstClr val="black"/>
                </a:solidFill>
              </a:rPr>
              <a:t>низкие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500694" y="2857496"/>
            <a:ext cx="571504" cy="17145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dirty="0">
                <a:solidFill>
                  <a:prstClr val="black"/>
                </a:solidFill>
              </a:rPr>
              <a:t>средние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429388" y="2928934"/>
            <a:ext cx="571504" cy="17145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dirty="0">
                <a:solidFill>
                  <a:prstClr val="black"/>
                </a:solidFill>
              </a:rPr>
              <a:t>высокие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286644" y="2928934"/>
            <a:ext cx="571504" cy="17145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dirty="0">
                <a:solidFill>
                  <a:prstClr val="black"/>
                </a:solidFill>
              </a:rPr>
              <a:t>высочайшие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643042" y="4929198"/>
            <a:ext cx="571504" cy="1571636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dirty="0">
                <a:solidFill>
                  <a:prstClr val="black"/>
                </a:solidFill>
              </a:rPr>
              <a:t>200-500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>
                <a:solidFill>
                  <a:prstClr val="black"/>
                </a:solidFill>
              </a:rPr>
              <a:t>м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14348" y="4929198"/>
            <a:ext cx="571504" cy="1571636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dirty="0">
                <a:solidFill>
                  <a:prstClr val="black"/>
                </a:solidFill>
              </a:rPr>
              <a:t>1-200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>
                <a:solidFill>
                  <a:prstClr val="black"/>
                </a:solidFill>
              </a:rPr>
              <a:t>м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571736" y="4929198"/>
            <a:ext cx="571504" cy="1571636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dirty="0">
                <a:solidFill>
                  <a:prstClr val="black"/>
                </a:solidFill>
              </a:rPr>
              <a:t>более 500 м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714876" y="4786322"/>
            <a:ext cx="571504" cy="17145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dirty="0">
                <a:solidFill>
                  <a:prstClr val="black"/>
                </a:solidFill>
              </a:rPr>
              <a:t>500-1000 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>
                <a:solidFill>
                  <a:prstClr val="black"/>
                </a:solidFill>
              </a:rPr>
              <a:t>м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572132" y="4786322"/>
            <a:ext cx="571504" cy="17145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dirty="0">
                <a:solidFill>
                  <a:prstClr val="black"/>
                </a:solidFill>
              </a:rPr>
              <a:t>1000-2000 м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429388" y="4786322"/>
            <a:ext cx="571504" cy="17145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dirty="0">
                <a:solidFill>
                  <a:prstClr val="black"/>
                </a:solidFill>
              </a:rPr>
              <a:t>2000-5000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>
                <a:solidFill>
                  <a:prstClr val="black"/>
                </a:solidFill>
              </a:rPr>
              <a:t>м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286644" y="4786322"/>
            <a:ext cx="571504" cy="17145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dirty="0">
                <a:solidFill>
                  <a:prstClr val="black"/>
                </a:solidFill>
              </a:rPr>
              <a:t>более 5000 м</a:t>
            </a:r>
          </a:p>
        </p:txBody>
      </p:sp>
      <p:cxnSp>
        <p:nvCxnSpPr>
          <p:cNvPr id="23" name="Прямая со стрелкой 22"/>
          <p:cNvCxnSpPr/>
          <p:nvPr/>
        </p:nvCxnSpPr>
        <p:spPr>
          <a:xfrm rot="10800000" flipV="1">
            <a:off x="2000250" y="1928813"/>
            <a:ext cx="1177925" cy="2857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4" idx="3"/>
          </p:cNvCxnSpPr>
          <p:nvPr/>
        </p:nvCxnSpPr>
        <p:spPr>
          <a:xfrm>
            <a:off x="4857750" y="2000250"/>
            <a:ext cx="1500188" cy="2857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3505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4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0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6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9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2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5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8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1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4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7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0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3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6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9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2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 урока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1.На основе отрывка текста учебника , выявить главные особенности рельефа Африки.</a:t>
            </a:r>
          </a:p>
          <a:p>
            <a:r>
              <a:rPr lang="ru-RU" dirty="0" smtClean="0"/>
              <a:t>На основе анализа карт дать характеристику форм рельефа.</a:t>
            </a:r>
          </a:p>
          <a:p>
            <a:r>
              <a:rPr lang="ru-RU" dirty="0" smtClean="0"/>
              <a:t>На основе текста учебника и анализа схем доказать, что рельеф- это результат взаимодействия эндогенных и экзогенных факторов.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6527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836613"/>
            <a:ext cx="4464050" cy="386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4221163"/>
            <a:ext cx="2303462" cy="219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395288" y="5013325"/>
            <a:ext cx="5616575" cy="146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ru-RU" b="1" smtClean="0">
                <a:solidFill>
                  <a:srgbClr val="000000"/>
                </a:solidFill>
              </a:rPr>
              <a:t>     </a:t>
            </a:r>
            <a:r>
              <a:rPr lang="ru-RU" altLang="ru-RU" b="1" smtClean="0">
                <a:solidFill>
                  <a:srgbClr val="000000"/>
                </a:solidFill>
              </a:rPr>
              <a:t>Низкая </a:t>
            </a:r>
            <a:r>
              <a:rPr lang="en-US" altLang="ru-RU" b="1" smtClean="0">
                <a:solidFill>
                  <a:srgbClr val="000000"/>
                </a:solidFill>
              </a:rPr>
              <a:t> </a:t>
            </a:r>
            <a:r>
              <a:rPr lang="ru-RU" altLang="ru-RU" b="1" smtClean="0">
                <a:solidFill>
                  <a:srgbClr val="000000"/>
                </a:solidFill>
              </a:rPr>
              <a:t> Африка </a:t>
            </a:r>
            <a:r>
              <a:rPr lang="en-US" altLang="ru-RU" b="1" smtClean="0">
                <a:solidFill>
                  <a:srgbClr val="000000"/>
                </a:solidFill>
              </a:rPr>
              <a:t> </a:t>
            </a:r>
            <a:r>
              <a:rPr lang="ru-RU" altLang="ru-RU" b="1" smtClean="0">
                <a:solidFill>
                  <a:srgbClr val="000000"/>
                </a:solidFill>
              </a:rPr>
              <a:t> имеет </a:t>
            </a:r>
            <a:r>
              <a:rPr lang="en-US" altLang="ru-RU" b="1" smtClean="0">
                <a:solidFill>
                  <a:srgbClr val="000000"/>
                </a:solidFill>
              </a:rPr>
              <a:t> </a:t>
            </a:r>
            <a:r>
              <a:rPr lang="ru-RU" altLang="ru-RU" b="1" smtClean="0">
                <a:solidFill>
                  <a:srgbClr val="000000"/>
                </a:solidFill>
              </a:rPr>
              <a:t>преимущественно</a:t>
            </a:r>
            <a:r>
              <a:rPr lang="en-US" altLang="ru-RU" b="1" smtClean="0">
                <a:solidFill>
                  <a:srgbClr val="000000"/>
                </a:solidFill>
              </a:rPr>
              <a:t> </a:t>
            </a:r>
            <a:r>
              <a:rPr lang="ru-RU" altLang="ru-RU" b="1" smtClean="0">
                <a:solidFill>
                  <a:srgbClr val="000000"/>
                </a:solidFill>
              </a:rPr>
              <a:t> высоты,</a:t>
            </a:r>
            <a:r>
              <a:rPr lang="en-US" altLang="ru-RU" b="1" smtClean="0">
                <a:solidFill>
                  <a:srgbClr val="000000"/>
                </a:solidFill>
              </a:rPr>
              <a:t> </a:t>
            </a:r>
            <a:r>
              <a:rPr lang="ru-RU" altLang="ru-RU" b="1" smtClean="0">
                <a:solidFill>
                  <a:srgbClr val="000000"/>
                </a:solidFill>
              </a:rPr>
              <a:t> не </a:t>
            </a:r>
            <a:r>
              <a:rPr lang="en-US" altLang="ru-RU" b="1" smtClean="0">
                <a:solidFill>
                  <a:srgbClr val="000000"/>
                </a:solidFill>
              </a:rPr>
              <a:t> </a:t>
            </a:r>
            <a:r>
              <a:rPr lang="ru-RU" altLang="ru-RU" b="1" smtClean="0">
                <a:solidFill>
                  <a:srgbClr val="000000"/>
                </a:solidFill>
              </a:rPr>
              <a:t> превышающие  </a:t>
            </a:r>
            <a:r>
              <a:rPr lang="en-US" altLang="ru-RU" b="1" smtClean="0">
                <a:solidFill>
                  <a:srgbClr val="000000"/>
                </a:solidFill>
              </a:rPr>
              <a:t> </a:t>
            </a:r>
            <a:r>
              <a:rPr lang="ru-RU" altLang="ru-RU" b="1" smtClean="0">
                <a:solidFill>
                  <a:srgbClr val="000000"/>
                </a:solidFill>
              </a:rPr>
              <a:t>1000  м. </a:t>
            </a:r>
            <a:r>
              <a:rPr lang="en-US" altLang="ru-RU" b="1" smtClean="0">
                <a:solidFill>
                  <a:srgbClr val="000000"/>
                </a:solidFill>
              </a:rPr>
              <a:t>  </a:t>
            </a:r>
            <a:r>
              <a:rPr lang="ru-RU" altLang="ru-RU" b="1" smtClean="0">
                <a:solidFill>
                  <a:srgbClr val="000000"/>
                </a:solidFill>
              </a:rPr>
              <a:t>Преоб</a:t>
            </a:r>
            <a:r>
              <a:rPr lang="en-US" altLang="ru-RU" b="1" smtClean="0">
                <a:solidFill>
                  <a:srgbClr val="000000"/>
                </a:solidFill>
              </a:rPr>
              <a:t>-</a:t>
            </a:r>
            <a:r>
              <a:rPr lang="ru-RU" altLang="ru-RU" b="1" smtClean="0">
                <a:solidFill>
                  <a:srgbClr val="000000"/>
                </a:solidFill>
              </a:rPr>
              <a:t> ладающие  высоты </a:t>
            </a:r>
            <a:r>
              <a:rPr lang="en-US" altLang="ru-RU" b="1" smtClean="0">
                <a:solidFill>
                  <a:srgbClr val="000000"/>
                </a:solidFill>
              </a:rPr>
              <a:t>  </a:t>
            </a:r>
            <a:r>
              <a:rPr lang="ru-RU" altLang="ru-RU" b="1" smtClean="0">
                <a:solidFill>
                  <a:srgbClr val="000000"/>
                </a:solidFill>
              </a:rPr>
              <a:t>Высокой </a:t>
            </a:r>
            <a:r>
              <a:rPr lang="en-US" altLang="ru-RU" b="1" smtClean="0">
                <a:solidFill>
                  <a:srgbClr val="000000"/>
                </a:solidFill>
              </a:rPr>
              <a:t> </a:t>
            </a:r>
            <a:r>
              <a:rPr lang="ru-RU" altLang="ru-RU" b="1" smtClean="0">
                <a:solidFill>
                  <a:srgbClr val="000000"/>
                </a:solidFill>
              </a:rPr>
              <a:t>Африки – 1000-</a:t>
            </a:r>
            <a:endParaRPr lang="en-US" altLang="ru-RU" b="1" smtClean="0">
              <a:solidFill>
                <a:srgbClr val="000000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 smtClean="0">
                <a:solidFill>
                  <a:srgbClr val="000000"/>
                </a:solidFill>
              </a:rPr>
              <a:t>1500  м,  а  самые  высокие  горы </a:t>
            </a:r>
            <a:r>
              <a:rPr lang="en-US" altLang="ru-RU" b="1" smtClean="0">
                <a:solidFill>
                  <a:srgbClr val="000000"/>
                </a:solidFill>
              </a:rPr>
              <a:t>  </a:t>
            </a:r>
            <a:r>
              <a:rPr lang="ru-RU" altLang="ru-RU" b="1" smtClean="0">
                <a:solidFill>
                  <a:srgbClr val="000000"/>
                </a:solidFill>
              </a:rPr>
              <a:t>(Килиманд</a:t>
            </a:r>
            <a:r>
              <a:rPr lang="en-US" altLang="ru-RU" b="1" smtClean="0">
                <a:solidFill>
                  <a:srgbClr val="000000"/>
                </a:solidFill>
              </a:rPr>
              <a:t>-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 smtClean="0">
                <a:solidFill>
                  <a:srgbClr val="000000"/>
                </a:solidFill>
              </a:rPr>
              <a:t>жаро,  Кения, </a:t>
            </a:r>
            <a:r>
              <a:rPr lang="en-US" altLang="ru-RU" b="1" smtClean="0">
                <a:solidFill>
                  <a:srgbClr val="000000"/>
                </a:solidFill>
              </a:rPr>
              <a:t> </a:t>
            </a:r>
            <a:r>
              <a:rPr lang="ru-RU" altLang="ru-RU" b="1" smtClean="0">
                <a:solidFill>
                  <a:srgbClr val="000000"/>
                </a:solidFill>
              </a:rPr>
              <a:t>Рувензори) превышают 5000  м.</a:t>
            </a: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5435600" y="981075"/>
            <a:ext cx="3384550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ru-RU" b="1" smtClean="0">
                <a:solidFill>
                  <a:srgbClr val="000000"/>
                </a:solidFill>
              </a:rPr>
              <a:t>   </a:t>
            </a:r>
            <a:r>
              <a:rPr lang="ru-RU" altLang="ru-RU" b="1" smtClean="0">
                <a:solidFill>
                  <a:srgbClr val="000000"/>
                </a:solidFill>
              </a:rPr>
              <a:t>Несмотря  </a:t>
            </a:r>
            <a:r>
              <a:rPr lang="en-US" altLang="ru-RU" b="1" smtClean="0">
                <a:solidFill>
                  <a:srgbClr val="000000"/>
                </a:solidFill>
              </a:rPr>
              <a:t>  </a:t>
            </a:r>
            <a:r>
              <a:rPr lang="ru-RU" altLang="ru-RU" b="1" smtClean="0">
                <a:solidFill>
                  <a:srgbClr val="000000"/>
                </a:solidFill>
              </a:rPr>
              <a:t>на  </a:t>
            </a:r>
            <a:r>
              <a:rPr lang="en-US" altLang="ru-RU" b="1" smtClean="0">
                <a:solidFill>
                  <a:srgbClr val="000000"/>
                </a:solidFill>
              </a:rPr>
              <a:t> </a:t>
            </a:r>
            <a:r>
              <a:rPr lang="ru-RU" altLang="ru-RU" b="1" smtClean="0">
                <a:solidFill>
                  <a:srgbClr val="000000"/>
                </a:solidFill>
              </a:rPr>
              <a:t>то,  </a:t>
            </a:r>
            <a:r>
              <a:rPr lang="en-US" altLang="ru-RU" b="1" smtClean="0">
                <a:solidFill>
                  <a:srgbClr val="000000"/>
                </a:solidFill>
              </a:rPr>
              <a:t> </a:t>
            </a:r>
            <a:r>
              <a:rPr lang="ru-RU" altLang="ru-RU" b="1" smtClean="0">
                <a:solidFill>
                  <a:srgbClr val="000000"/>
                </a:solidFill>
              </a:rPr>
              <a:t>что  рельеф  </a:t>
            </a:r>
            <a:r>
              <a:rPr lang="en-US" altLang="ru-RU" b="1" smtClean="0">
                <a:solidFill>
                  <a:srgbClr val="000000"/>
                </a:solidFill>
              </a:rPr>
              <a:t>     </a:t>
            </a:r>
            <a:r>
              <a:rPr lang="ru-RU" altLang="ru-RU" b="1" smtClean="0">
                <a:solidFill>
                  <a:srgbClr val="000000"/>
                </a:solidFill>
              </a:rPr>
              <a:t>значительной  части </a:t>
            </a:r>
            <a:r>
              <a:rPr lang="en-US" altLang="ru-RU" b="1" smtClean="0">
                <a:solidFill>
                  <a:srgbClr val="000000"/>
                </a:solidFill>
              </a:rPr>
              <a:t> </a:t>
            </a:r>
            <a:r>
              <a:rPr lang="ru-RU" altLang="ru-RU" b="1" smtClean="0">
                <a:solidFill>
                  <a:srgbClr val="000000"/>
                </a:solidFill>
              </a:rPr>
              <a:t> Африки</a:t>
            </a:r>
            <a:r>
              <a:rPr lang="en-US" altLang="ru-RU" b="1" smtClean="0">
                <a:solidFill>
                  <a:srgbClr val="000000"/>
                </a:solidFill>
              </a:rPr>
              <a:t> </a:t>
            </a:r>
            <a:r>
              <a:rPr lang="ru-RU" altLang="ru-RU" b="1" smtClean="0">
                <a:solidFill>
                  <a:srgbClr val="000000"/>
                </a:solidFill>
              </a:rPr>
              <a:t>  плоский,  </a:t>
            </a:r>
            <a:endParaRPr lang="en-US" altLang="ru-RU" b="1" smtClean="0">
              <a:solidFill>
                <a:srgbClr val="000000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 smtClean="0">
                <a:solidFill>
                  <a:srgbClr val="000000"/>
                </a:solidFill>
              </a:rPr>
              <a:t>по </a:t>
            </a:r>
            <a:r>
              <a:rPr lang="en-US" altLang="ru-RU" b="1" smtClean="0">
                <a:solidFill>
                  <a:srgbClr val="000000"/>
                </a:solidFill>
              </a:rPr>
              <a:t> </a:t>
            </a:r>
            <a:r>
              <a:rPr lang="ru-RU" altLang="ru-RU" b="1" smtClean="0">
                <a:solidFill>
                  <a:srgbClr val="000000"/>
                </a:solidFill>
              </a:rPr>
              <a:t>преобладающим </a:t>
            </a:r>
            <a:r>
              <a:rPr lang="en-US" altLang="ru-RU" b="1" smtClean="0">
                <a:solidFill>
                  <a:srgbClr val="000000"/>
                </a:solidFill>
              </a:rPr>
              <a:t>  </a:t>
            </a:r>
            <a:r>
              <a:rPr lang="ru-RU" altLang="ru-RU" b="1" smtClean="0">
                <a:solidFill>
                  <a:srgbClr val="000000"/>
                </a:solidFill>
              </a:rPr>
              <a:t>вы</a:t>
            </a:r>
            <a:r>
              <a:rPr lang="en-US" altLang="ru-RU" b="1" smtClean="0">
                <a:solidFill>
                  <a:srgbClr val="000000"/>
                </a:solidFill>
              </a:rPr>
              <a:t>-</a:t>
            </a:r>
            <a:r>
              <a:rPr lang="ru-RU" altLang="ru-RU" b="1" smtClean="0">
                <a:solidFill>
                  <a:srgbClr val="000000"/>
                </a:solidFill>
              </a:rPr>
              <a:t> сотам </a:t>
            </a:r>
            <a:r>
              <a:rPr lang="en-US" altLang="ru-RU" b="1" smtClean="0">
                <a:solidFill>
                  <a:srgbClr val="000000"/>
                </a:solidFill>
              </a:rPr>
              <a:t> </a:t>
            </a:r>
            <a:r>
              <a:rPr lang="ru-RU" altLang="ru-RU" b="1" smtClean="0">
                <a:solidFill>
                  <a:srgbClr val="000000"/>
                </a:solidFill>
              </a:rPr>
              <a:t>материк  делят</a:t>
            </a:r>
            <a:r>
              <a:rPr lang="en-US" altLang="ru-RU" b="1" smtClean="0">
                <a:solidFill>
                  <a:srgbClr val="000000"/>
                </a:solidFill>
              </a:rPr>
              <a:t> </a:t>
            </a:r>
            <a:r>
              <a:rPr lang="ru-RU" altLang="ru-RU" b="1" smtClean="0">
                <a:solidFill>
                  <a:srgbClr val="000000"/>
                </a:solidFill>
              </a:rPr>
              <a:t> на </a:t>
            </a:r>
            <a:r>
              <a:rPr lang="en-US" altLang="ru-RU" b="1" smtClean="0">
                <a:solidFill>
                  <a:srgbClr val="000000"/>
                </a:solidFill>
              </a:rPr>
              <a:t> </a:t>
            </a:r>
            <a:r>
              <a:rPr lang="ru-RU" altLang="ru-RU" b="1" smtClean="0">
                <a:solidFill>
                  <a:srgbClr val="000000"/>
                </a:solidFill>
              </a:rPr>
              <a:t> Низкую  </a:t>
            </a:r>
            <a:r>
              <a:rPr lang="en-US" altLang="ru-RU" b="1" smtClean="0">
                <a:solidFill>
                  <a:srgbClr val="000000"/>
                </a:solidFill>
              </a:rPr>
              <a:t> </a:t>
            </a:r>
            <a:r>
              <a:rPr lang="ru-RU" altLang="ru-RU" b="1" smtClean="0">
                <a:solidFill>
                  <a:srgbClr val="000000"/>
                </a:solidFill>
              </a:rPr>
              <a:t>Африку </a:t>
            </a:r>
            <a:r>
              <a:rPr lang="en-US" altLang="ru-RU" b="1" smtClean="0">
                <a:solidFill>
                  <a:srgbClr val="000000"/>
                </a:solidFill>
              </a:rPr>
              <a:t> </a:t>
            </a:r>
            <a:r>
              <a:rPr lang="ru-RU" altLang="ru-RU" b="1" smtClean="0">
                <a:solidFill>
                  <a:srgbClr val="000000"/>
                </a:solidFill>
              </a:rPr>
              <a:t>(Север</a:t>
            </a:r>
            <a:r>
              <a:rPr lang="en-US" altLang="ru-RU" b="1" smtClean="0">
                <a:solidFill>
                  <a:srgbClr val="000000"/>
                </a:solidFill>
              </a:rPr>
              <a:t>-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 smtClean="0">
                <a:solidFill>
                  <a:srgbClr val="000000"/>
                </a:solidFill>
              </a:rPr>
              <a:t>ная, Западная, Централь</a:t>
            </a:r>
            <a:r>
              <a:rPr lang="en-US" altLang="ru-RU" b="1" smtClean="0">
                <a:solidFill>
                  <a:srgbClr val="000000"/>
                </a:solidFill>
              </a:rPr>
              <a:t>- </a:t>
            </a:r>
            <a:r>
              <a:rPr lang="ru-RU" altLang="ru-RU" b="1" smtClean="0">
                <a:solidFill>
                  <a:srgbClr val="000000"/>
                </a:solidFill>
              </a:rPr>
              <a:t>ная)  и  Высокую  Африку  (Восточная, Южная).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ru-RU" b="1" smtClean="0">
              <a:solidFill>
                <a:srgbClr val="000000"/>
              </a:solidFill>
            </a:endParaRPr>
          </a:p>
        </p:txBody>
      </p:sp>
      <p:sp>
        <p:nvSpPr>
          <p:cNvPr id="2056" name="AutoShape 8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04250" y="188913"/>
            <a:ext cx="288925" cy="215900"/>
          </a:xfrm>
          <a:prstGeom prst="actionButtonBackPrevious">
            <a:avLst/>
          </a:prstGeom>
          <a:solidFill>
            <a:srgbClr val="D175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4343" name="Rectangle 9"/>
          <p:cNvSpPr>
            <a:spLocks noChangeArrowheads="1"/>
          </p:cNvSpPr>
          <p:nvPr/>
        </p:nvSpPr>
        <p:spPr bwMode="auto">
          <a:xfrm>
            <a:off x="1763713" y="115888"/>
            <a:ext cx="5895975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lnSpc>
                <a:spcPct val="105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2800" b="1" smtClean="0">
                <a:solidFill>
                  <a:srgbClr val="000066"/>
                </a:solidFill>
              </a:rPr>
              <a:t>Особенности  рельефа  Африки</a:t>
            </a:r>
          </a:p>
        </p:txBody>
      </p:sp>
    </p:spTree>
    <p:extLst>
      <p:ext uri="{BB962C8B-B14F-4D97-AF65-F5344CB8AC3E}">
        <p14:creationId xmlns:p14="http://schemas.microsoft.com/office/powerpoint/2010/main" val="3851664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/>
      <p:bldP spid="2055" grpId="0"/>
      <p:bldP spid="205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Алгоритм характеристики форм рельефа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1.Физико-географическое положение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2.Наивысшая точка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3. В какое </a:t>
            </a:r>
            <a:r>
              <a:rPr lang="ru-RU" dirty="0" smtClean="0"/>
              <a:t>геологическое </a:t>
            </a:r>
            <a:r>
              <a:rPr lang="ru-RU" dirty="0" smtClean="0"/>
              <a:t>время </a:t>
            </a:r>
            <a:r>
              <a:rPr lang="ru-RU" dirty="0" smtClean="0"/>
              <a:t>образовалась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4. А это вы знаете?!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5454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Горы Атлас</a:t>
            </a:r>
            <a:endParaRPr lang="ru-RU" b="1" dirty="0"/>
          </a:p>
        </p:txBody>
      </p:sp>
      <p:pic>
        <p:nvPicPr>
          <p:cNvPr id="2050" name="Picture 2" descr="http://travelextreme.ru/public_html/wp-content/uploads/dsc0477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844824"/>
            <a:ext cx="571500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0165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Горы Капские</a:t>
            </a:r>
            <a:endParaRPr lang="ru-RU" b="1" dirty="0"/>
          </a:p>
        </p:txBody>
      </p:sp>
      <p:pic>
        <p:nvPicPr>
          <p:cNvPr id="3074" name="Picture 2" descr="http://overseaex.narod.ru/Tourism/Images2/CapeTown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676" y="1838462"/>
            <a:ext cx="7121716" cy="4614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714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Драконовы горы</a:t>
            </a:r>
            <a:endParaRPr lang="ru-RU" b="1" dirty="0"/>
          </a:p>
        </p:txBody>
      </p:sp>
      <p:pic>
        <p:nvPicPr>
          <p:cNvPr id="4098" name="Picture 2" descr="http://elena-elk.narod.ru/Dragonology/Lessons/les34-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001" y="1575946"/>
            <a:ext cx="7131375" cy="4733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2032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Эфиопское нагорье</a:t>
            </a:r>
            <a:endParaRPr lang="ru-RU" b="1" dirty="0"/>
          </a:p>
        </p:txBody>
      </p:sp>
      <p:pic>
        <p:nvPicPr>
          <p:cNvPr id="5122" name="Picture 2" descr="http://content.foto.mail.ru/mail/soubbotinafamily/_answers/i-67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5445" y="1928811"/>
            <a:ext cx="6812939" cy="4405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874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8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8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Эркер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507</Words>
  <Application>Microsoft Office PowerPoint</Application>
  <PresentationFormat>Экран (4:3)</PresentationFormat>
  <Paragraphs>110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1_Эркер</vt:lpstr>
      <vt:lpstr>Оформление по умолчанию</vt:lpstr>
      <vt:lpstr>1_Оформление по умолчанию</vt:lpstr>
      <vt:lpstr>2_Оформление по умолчанию</vt:lpstr>
      <vt:lpstr>3_Оформление по умолчанию</vt:lpstr>
      <vt:lpstr>1_Вершина горы</vt:lpstr>
      <vt:lpstr>РЕЛЬЕФ АФРИКИ</vt:lpstr>
      <vt:lpstr>Рельеф – совокупность неровностей земной поверхности, различающиеся по размерам, происхождению и возрасту</vt:lpstr>
      <vt:lpstr>Цели урока</vt:lpstr>
      <vt:lpstr>Презентация PowerPoint</vt:lpstr>
      <vt:lpstr>Алгоритм характеристики форм рельефа</vt:lpstr>
      <vt:lpstr>Горы Атлас</vt:lpstr>
      <vt:lpstr>Горы Капские</vt:lpstr>
      <vt:lpstr>Драконовы горы</vt:lpstr>
      <vt:lpstr>Эфиопское нагорье</vt:lpstr>
      <vt:lpstr>Килиманджаро</vt:lpstr>
      <vt:lpstr>Схема  Восточно-Африканских  разломов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Рефлексия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28</cp:revision>
  <dcterms:created xsi:type="dcterms:W3CDTF">2013-11-18T14:05:32Z</dcterms:created>
  <dcterms:modified xsi:type="dcterms:W3CDTF">2013-11-19T18:15:32Z</dcterms:modified>
</cp:coreProperties>
</file>